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355" r:id="rId2"/>
    <p:sldId id="567" r:id="rId3"/>
    <p:sldId id="765" r:id="rId4"/>
    <p:sldId id="569" r:id="rId5"/>
    <p:sldId id="570" r:id="rId6"/>
    <p:sldId id="747" r:id="rId7"/>
    <p:sldId id="748" r:id="rId8"/>
    <p:sldId id="749" r:id="rId9"/>
    <p:sldId id="750" r:id="rId10"/>
    <p:sldId id="751" r:id="rId11"/>
    <p:sldId id="586" r:id="rId12"/>
    <p:sldId id="587" r:id="rId13"/>
    <p:sldId id="768" r:id="rId14"/>
    <p:sldId id="752" r:id="rId15"/>
    <p:sldId id="588" r:id="rId16"/>
    <p:sldId id="766" r:id="rId17"/>
    <p:sldId id="753" r:id="rId18"/>
    <p:sldId id="754" r:id="rId19"/>
    <p:sldId id="767" r:id="rId20"/>
    <p:sldId id="755" r:id="rId21"/>
    <p:sldId id="589" r:id="rId22"/>
    <p:sldId id="769" r:id="rId23"/>
    <p:sldId id="737" r:id="rId24"/>
    <p:sldId id="757" r:id="rId25"/>
    <p:sldId id="758" r:id="rId26"/>
    <p:sldId id="759" r:id="rId27"/>
    <p:sldId id="760" r:id="rId28"/>
    <p:sldId id="761" r:id="rId29"/>
    <p:sldId id="744" r:id="rId30"/>
    <p:sldId id="762" r:id="rId31"/>
    <p:sldId id="763" r:id="rId32"/>
    <p:sldId id="745" r:id="rId33"/>
    <p:sldId id="616" r:id="rId34"/>
    <p:sldId id="764" r:id="rId35"/>
    <p:sldId id="619" r:id="rId3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09" autoAdjust="0"/>
    <p:restoredTop sz="80639" autoAdjust="0"/>
  </p:normalViewPr>
  <p:slideViewPr>
    <p:cSldViewPr snapToGrid="0" snapToObjects="1">
      <p:cViewPr varScale="1">
        <p:scale>
          <a:sx n="55" d="100"/>
          <a:sy n="55" d="100"/>
        </p:scale>
        <p:origin x="-1488" y="-84"/>
      </p:cViewPr>
      <p:guideLst>
        <p:guide orient="horz" pos="2160"/>
        <p:guide pos="2880"/>
      </p:guideLst>
    </p:cSldViewPr>
  </p:slideViewPr>
  <p:outlineViewPr>
    <p:cViewPr>
      <p:scale>
        <a:sx n="33" d="100"/>
        <a:sy n="33" d="100"/>
      </p:scale>
      <p:origin x="0" y="39756"/>
    </p:cViewPr>
  </p:outlin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C1B3EDF1-F18A-45C1-B6F1-897AB80CF26C}" type="datetime1">
              <a:rPr lang="en-US"/>
              <a:pPr>
                <a:defRPr/>
              </a:pPr>
              <a:t>3/31/2021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26CF4C01-59D1-40AC-ABAA-0AE036E9F18B}" type="slidenum">
              <a:rPr lang="en-US"/>
              <a:pPr>
                <a:defRPr/>
              </a:pPr>
              <a:t>‹#›</a:t>
            </a:fld>
            <a:endParaRPr lang="en-US"/>
          </a:p>
        </p:txBody>
      </p:sp>
    </p:spTree>
    <p:extLst>
      <p:ext uri="{BB962C8B-B14F-4D97-AF65-F5344CB8AC3E}">
        <p14:creationId xmlns:p14="http://schemas.microsoft.com/office/powerpoint/2010/main" val="102870491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Agenda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Polaznici treba da imaju kod sebe primerak agende</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a:t>
            </a:fld>
            <a:endParaRPr lang="en-US"/>
          </a:p>
        </p:txBody>
      </p:sp>
    </p:spTree>
    <p:extLst>
      <p:ext uri="{BB962C8B-B14F-4D97-AF65-F5344CB8AC3E}">
        <p14:creationId xmlns:p14="http://schemas.microsoft.com/office/powerpoint/2010/main" val="3526029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pPr indent="457200"/>
            <a:r>
              <a:rPr lang="sr-Latn-RS" sz="1200" b="1" kern="1200" dirty="0" smtClean="0">
                <a:solidFill>
                  <a:schemeClr val="tx1"/>
                </a:solidFill>
                <a:effectLst/>
                <a:latin typeface="+mn-lt"/>
                <a:ea typeface="ＭＳ Ｐゴシック" pitchFamily="-65" charset="-128"/>
                <a:cs typeface="ＭＳ Ｐゴシック" pitchFamily="-65" charset="-128"/>
              </a:rPr>
              <a:t>Precedentno pravo</a:t>
            </a:r>
            <a:r>
              <a:rPr lang="en-US" sz="1200" b="1" kern="1200" dirty="0" smtClean="0">
                <a:solidFill>
                  <a:schemeClr val="tx1"/>
                </a:solidFill>
                <a:effectLst/>
                <a:latin typeface="+mn-lt"/>
                <a:ea typeface="ＭＳ Ｐゴシック" pitchFamily="-65" charset="-128"/>
                <a:cs typeface="ＭＳ Ｐゴシック" pitchFamily="-65" charset="-128"/>
              </a:rPr>
              <a:t>:</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Istraga pre hapšenja</a:t>
            </a:r>
            <a:r>
              <a:rPr lang="en-US" sz="1200" b="1" kern="1200" dirty="0" smtClean="0">
                <a:solidFill>
                  <a:schemeClr val="tx1"/>
                </a:solidFill>
                <a:effectLst/>
                <a:latin typeface="+mn-lt"/>
                <a:ea typeface="ＭＳ Ｐゴシック" pitchFamily="-65" charset="-128"/>
                <a:cs typeface="ＭＳ Ｐゴシック" pitchFamily="-65" charset="-128"/>
              </a:rPr>
              <a:t>:</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Istraga pre hapšenja je faza krivičnog postupka koja se odvija nakon što se podnese prijava povodom krivičnih radnji osumnjičenog ili policija na neki drugi način sazna za takvu njegovu radnju, ali pre nego što se sprovede hapšenje.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Hapšenje</a:t>
            </a:r>
            <a:r>
              <a:rPr lang="en-US" sz="1200" b="1" kern="1200" dirty="0" smtClean="0">
                <a:solidFill>
                  <a:schemeClr val="tx1"/>
                </a:solidFill>
                <a:effectLst/>
                <a:latin typeface="+mn-lt"/>
                <a:ea typeface="ＭＳ Ｐゴシック" pitchFamily="-65" charset="-128"/>
                <a:cs typeface="ＭＳ Ｐゴシック" pitchFamily="-65" charset="-128"/>
              </a:rPr>
              <a:t>:</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Hapšenje nastupa onda kada policija privede pojedinca okrivljenog za krivično delo.</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Prvo pojavljivanje pred sudijom: </a:t>
            </a:r>
            <a:r>
              <a:rPr lang="sr-Latn-RS" sz="1200" kern="1200" dirty="0" smtClean="0">
                <a:solidFill>
                  <a:schemeClr val="tx1"/>
                </a:solidFill>
                <a:effectLst/>
                <a:latin typeface="+mn-lt"/>
                <a:ea typeface="ＭＳ Ｐゴシック" pitchFamily="-65" charset="-128"/>
                <a:cs typeface="ＭＳ Ｐゴシック" pitchFamily="-65" charset="-128"/>
              </a:rPr>
              <a:t>Prilikom prvog pojavljivanja sud obaveštava okrivljenog o optužbama protiv njega i upućuje ga u to da ima pravo na advokata i da ima pravo da se brani ćutanjem. Optuženi može biti pušten da se brani sa slobode.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Velika porota:</a:t>
            </a:r>
            <a:r>
              <a:rPr lang="sr-Latn-RS" sz="1200" kern="1200" dirty="0" smtClean="0">
                <a:solidFill>
                  <a:schemeClr val="tx1"/>
                </a:solidFill>
                <a:effectLst/>
                <a:latin typeface="+mn-lt"/>
                <a:ea typeface="ＭＳ Ｐゴシック" pitchFamily="-65" charset="-128"/>
                <a:cs typeface="ＭＳ Ｐゴシック" pitchFamily="-65" charset="-128"/>
              </a:rPr>
              <a:t> Velika porota je grupa građana, fizičkih lica koja vode postupak, obično tako što se svi pripadnici te grupe zaklinju na čuvanje tajnosti. Postupak se sastoji od toga što tužilac predoči dokaze kojima raspolaže i daje pravne savete velikoj poroti. U sklopu svoje istrage velika porota ima pravo da pozove u svojstvu svedoka (lica koja smatra da treba pozvati), uključujući žrtvu krivičnog dela.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Prethodno ročište:</a:t>
            </a:r>
            <a:r>
              <a:rPr lang="sr-Latn-RS" sz="1200" kern="1200" dirty="0" smtClean="0">
                <a:solidFill>
                  <a:schemeClr val="tx1"/>
                </a:solidFill>
                <a:effectLst/>
                <a:latin typeface="+mn-lt"/>
                <a:ea typeface="ＭＳ Ｐゴシック" pitchFamily="-65" charset="-128"/>
                <a:cs typeface="ＭＳ Ｐゴシック" pitchFamily="-65" charset="-128"/>
              </a:rPr>
              <a:t> Na ročištu tužilac i advokat odbrane mogu da predoče dokaze kako bi </a:t>
            </a:r>
            <a:r>
              <a:rPr lang="sr-Latn-RS" sz="1200" kern="1200" dirty="0" err="1" smtClean="0">
                <a:solidFill>
                  <a:schemeClr val="tx1"/>
                </a:solidFill>
                <a:effectLst/>
                <a:latin typeface="+mn-lt"/>
                <a:ea typeface="ＭＳ Ｐゴシック" pitchFamily="-65" charset="-128"/>
                <a:cs typeface="ＭＳ Ｐゴシック" pitchFamily="-65" charset="-128"/>
              </a:rPr>
              <a:t>ustanovili</a:t>
            </a:r>
            <a:r>
              <a:rPr lang="sr-Latn-RS" sz="1200" kern="1200" dirty="0" smtClean="0">
                <a:solidFill>
                  <a:schemeClr val="tx1"/>
                </a:solidFill>
                <a:effectLst/>
                <a:latin typeface="+mn-lt"/>
                <a:ea typeface="ＭＳ Ｐゴシック" pitchFamily="-65" charset="-128"/>
                <a:cs typeface="ＭＳ Ｐゴシック" pitchFamily="-65" charset="-128"/>
              </a:rPr>
              <a:t> da li se neki od tih predočenih dokaza mogu osporiti i da li postoji osnov za sumnju da je izvršeno krivično delo, kao i da je to delo učinio okrivljeni.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Izjašnjavanje o optužnici: </a:t>
            </a:r>
            <a:r>
              <a:rPr lang="sr-Latn-RS" sz="1200" kern="1200" dirty="0" smtClean="0">
                <a:solidFill>
                  <a:schemeClr val="tx1"/>
                </a:solidFill>
                <a:effectLst/>
                <a:latin typeface="+mn-lt"/>
                <a:ea typeface="ＭＳ Ｐゴシック" pitchFamily="-65" charset="-128"/>
                <a:cs typeface="ＭＳ Ｐゴシック" pitchFamily="-65" charset="-128"/>
              </a:rPr>
              <a:t>Tom prilikom okrivljeni biva formalno obavešten o optužbama, dobija primerak optužnice ili informacija i izjašnjava se da li je kriv ili nije kriv po tim optužbama. U toj fazi optuženi može da sklopi nagodbu s </a:t>
            </a:r>
            <a:r>
              <a:rPr lang="sr-Latn-RS" sz="1200" kern="1200" dirty="0" err="1" smtClean="0">
                <a:solidFill>
                  <a:schemeClr val="tx1"/>
                </a:solidFill>
                <a:effectLst/>
                <a:latin typeface="+mn-lt"/>
                <a:ea typeface="ＭＳ Ｐゴシック" pitchFamily="-65" charset="-128"/>
                <a:cs typeface="ＭＳ Ｐゴシック" pitchFamily="-65" charset="-128"/>
              </a:rPr>
              <a:t>tužilaštvom</a:t>
            </a:r>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Otkrivanje dokaznog materijala obeju strana: </a:t>
            </a:r>
            <a:r>
              <a:rPr lang="sr-Latn-RS" sz="1200" kern="1200" dirty="0" smtClean="0">
                <a:solidFill>
                  <a:schemeClr val="tx1"/>
                </a:solidFill>
                <a:effectLst/>
                <a:latin typeface="+mn-lt"/>
                <a:ea typeface="ＭＳ Ｐゴシック" pitchFamily="-65" charset="-128"/>
                <a:cs typeface="ＭＳ Ｐゴシック" pitchFamily="-65" charset="-128"/>
              </a:rPr>
              <a:t>Faza </a:t>
            </a:r>
            <a:r>
              <a:rPr lang="sr-Latn-RS" sz="1200" kern="1200" dirty="0" err="1" smtClean="0">
                <a:solidFill>
                  <a:schemeClr val="tx1"/>
                </a:solidFill>
                <a:effectLst/>
                <a:latin typeface="+mn-lt"/>
                <a:ea typeface="ＭＳ Ｐゴシック" pitchFamily="-65" charset="-128"/>
                <a:cs typeface="ＭＳ Ｐゴシック" pitchFamily="-65" charset="-128"/>
              </a:rPr>
              <a:t>pretpretresnog</a:t>
            </a:r>
            <a:r>
              <a:rPr lang="sr-Latn-RS" sz="1200" kern="1200" dirty="0" smtClean="0">
                <a:solidFill>
                  <a:schemeClr val="tx1"/>
                </a:solidFill>
                <a:effectLst/>
                <a:latin typeface="+mn-lt"/>
                <a:ea typeface="ＭＳ Ｐゴシック" pitchFamily="-65" charset="-128"/>
                <a:cs typeface="ＭＳ Ｐゴシック" pitchFamily="-65" charset="-128"/>
              </a:rPr>
              <a:t> procesa u kojoj tužilac i odbrana razmenjuju informacije i materijal o predmetu.</a:t>
            </a:r>
            <a:r>
              <a:rPr lang="sr-Latn-RS" sz="1200" b="1"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To je zanimljiv proces koji se upravlja prema </a:t>
            </a:r>
            <a:r>
              <a:rPr lang="sr-Latn-RS" sz="1200" kern="1200" dirty="0" err="1" smtClean="0">
                <a:solidFill>
                  <a:schemeClr val="tx1"/>
                </a:solidFill>
                <a:effectLst/>
                <a:latin typeface="+mn-lt"/>
                <a:ea typeface="ＭＳ Ｐゴシック" pitchFamily="-65" charset="-128"/>
                <a:cs typeface="ＭＳ Ｐゴシック" pitchFamily="-65" charset="-128"/>
              </a:rPr>
              <a:t>pavilima</a:t>
            </a:r>
            <a:r>
              <a:rPr lang="sr-Latn-RS" sz="1200" kern="1200" dirty="0" smtClean="0">
                <a:solidFill>
                  <a:schemeClr val="tx1"/>
                </a:solidFill>
                <a:effectLst/>
                <a:latin typeface="+mn-lt"/>
                <a:ea typeface="ＭＳ Ｐゴシック" pitchFamily="-65" charset="-128"/>
                <a:cs typeface="ＭＳ Ｐゴシック" pitchFamily="-65" charset="-128"/>
              </a:rPr>
              <a:t> krivičnog postupka koji važe u svakoj jurisdikciji.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Postizanje nagodbe: </a:t>
            </a:r>
            <a:r>
              <a:rPr lang="sr-Latn-RS" sz="1200" kern="1200" dirty="0" smtClean="0">
                <a:solidFill>
                  <a:schemeClr val="tx1"/>
                </a:solidFill>
                <a:effectLst/>
                <a:latin typeface="+mn-lt"/>
                <a:ea typeface="ＭＳ Ｐゴシック" pitchFamily="-65" charset="-128"/>
                <a:cs typeface="ＭＳ Ｐゴシック" pitchFamily="-65" charset="-128"/>
              </a:rPr>
              <a:t>Umesto da se izloži sudskom procesu, optuženi se može izjasniti kao kriv na osnovu nagodbe o krivici. To znači da se optuženi izjašnjava krivim po prvobitnoj optužbi ili po nekoj drugoj optužbi, u zamenu za ustupke tužilaštva.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Suđenje:</a:t>
            </a:r>
            <a:r>
              <a:rPr lang="sr-Latn-RS" sz="1200" kern="1200" dirty="0" smtClean="0">
                <a:solidFill>
                  <a:schemeClr val="tx1"/>
                </a:solidFill>
                <a:effectLst/>
                <a:latin typeface="+mn-lt"/>
                <a:ea typeface="ＭＳ Ｐゴシック" pitchFamily="-65" charset="-128"/>
                <a:cs typeface="ＭＳ Ｐゴシック" pitchFamily="-65" charset="-128"/>
              </a:rPr>
              <a:t> Suđenje je postupak tokom koga se izvode dokazi i utvrđuje krivica.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es-CL" sz="1200" b="1" i="1" kern="1200" dirty="0" err="1" smtClean="0">
                <a:solidFill>
                  <a:schemeClr val="tx1"/>
                </a:solidFill>
                <a:effectLst/>
                <a:latin typeface="+mn-lt"/>
                <a:ea typeface="ＭＳ Ｐゴシック" pitchFamily="-65" charset="-128"/>
                <a:cs typeface="ＭＳ Ｐゴシック" pitchFamily="-65" charset="-128"/>
              </a:rPr>
              <a:t>Voir</a:t>
            </a:r>
            <a:r>
              <a:rPr lang="es-CL" sz="1200" b="1" i="1" kern="1200" dirty="0" smtClean="0">
                <a:solidFill>
                  <a:schemeClr val="tx1"/>
                </a:solidFill>
                <a:effectLst/>
                <a:latin typeface="+mn-lt"/>
                <a:ea typeface="ＭＳ Ｐゴシック" pitchFamily="-65" charset="-128"/>
                <a:cs typeface="ＭＳ Ｐゴシック" pitchFamily="-65" charset="-128"/>
              </a:rPr>
              <a:t> </a:t>
            </a:r>
            <a:r>
              <a:rPr lang="es-CL" sz="1200" b="1" i="1" kern="1200" dirty="0" err="1" smtClean="0">
                <a:solidFill>
                  <a:schemeClr val="tx1"/>
                </a:solidFill>
                <a:effectLst/>
                <a:latin typeface="+mn-lt"/>
                <a:ea typeface="ＭＳ Ｐゴシック" pitchFamily="-65" charset="-128"/>
                <a:cs typeface="ＭＳ Ｐゴシック" pitchFamily="-65" charset="-128"/>
              </a:rPr>
              <a:t>dire</a:t>
            </a:r>
            <a:r>
              <a:rPr lang="sr-Latn-RS" sz="1200" b="1" kern="1200" dirty="0" smtClean="0">
                <a:solidFill>
                  <a:schemeClr val="tx1"/>
                </a:solidFill>
                <a:effectLst/>
                <a:latin typeface="+mn-lt"/>
                <a:ea typeface="ＭＳ Ｐゴシック" pitchFamily="-65" charset="-128"/>
                <a:cs typeface="ＭＳ Ｐゴシック" pitchFamily="-65" charset="-128"/>
              </a:rPr>
              <a:t> (biranje porotnika)</a:t>
            </a:r>
            <a:r>
              <a:rPr lang="es-CL" sz="1200" b="1" kern="1200" dirty="0" smtClean="0">
                <a:solidFill>
                  <a:schemeClr val="tx1"/>
                </a:solidFill>
                <a:effectLst/>
                <a:latin typeface="+mn-lt"/>
                <a:ea typeface="ＭＳ Ｐゴシック" pitchFamily="-65" charset="-128"/>
                <a:cs typeface="ＭＳ Ｐゴシック" pitchFamily="-65" charset="-128"/>
              </a:rPr>
              <a:t>:</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To je proces u kome se ispituju i biraju članovi porote. U predmetima u kojima postoji mogućnost da se izrekne smrtna kazna, postupak </a:t>
            </a:r>
            <a:r>
              <a:rPr lang="sr-Latn-RS" sz="1200" i="1" kern="1200" dirty="0" err="1" smtClean="0">
                <a:solidFill>
                  <a:schemeClr val="tx1"/>
                </a:solidFill>
                <a:effectLst/>
                <a:latin typeface="+mn-lt"/>
                <a:ea typeface="ＭＳ Ｐゴシック" pitchFamily="-65" charset="-128"/>
                <a:cs typeface="ＭＳ Ｐゴシック" pitchFamily="-65" charset="-128"/>
              </a:rPr>
              <a:t>voir</a:t>
            </a:r>
            <a:r>
              <a:rPr lang="sr-Latn-RS" sz="1200" i="1" kern="1200" dirty="0" smtClean="0">
                <a:solidFill>
                  <a:schemeClr val="tx1"/>
                </a:solidFill>
                <a:effectLst/>
                <a:latin typeface="+mn-lt"/>
                <a:ea typeface="ＭＳ Ｐゴシック" pitchFamily="-65" charset="-128"/>
                <a:cs typeface="ＭＳ Ｐゴシック" pitchFamily="-65" charset="-128"/>
              </a:rPr>
              <a:t> </a:t>
            </a:r>
            <a:r>
              <a:rPr lang="sr-Latn-RS" sz="1200" i="1" kern="1200" dirty="0" err="1" smtClean="0">
                <a:solidFill>
                  <a:schemeClr val="tx1"/>
                </a:solidFill>
                <a:effectLst/>
                <a:latin typeface="+mn-lt"/>
                <a:ea typeface="ＭＳ Ｐゴシック" pitchFamily="-65" charset="-128"/>
                <a:cs typeface="ＭＳ Ｐゴシック" pitchFamily="-65" charset="-128"/>
              </a:rPr>
              <a:t>dire</a:t>
            </a:r>
            <a:r>
              <a:rPr lang="sr-Latn-RS" sz="1200" i="1"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deli se na dve faze: fazu utvrđivanja podobnosti potencijalnih porotnika da donose odluku o smrtnoj kazni i opštu fazu izbora porotnika.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Faza utvrđivanja krivice:</a:t>
            </a:r>
            <a:r>
              <a:rPr lang="sr-Latn-RS" sz="1200" kern="1200" dirty="0" smtClean="0">
                <a:solidFill>
                  <a:schemeClr val="tx1"/>
                </a:solidFill>
                <a:effectLst/>
                <a:latin typeface="+mn-lt"/>
                <a:ea typeface="ＭＳ Ｐゴシック" pitchFamily="-65" charset="-128"/>
                <a:cs typeface="ＭＳ Ｐゴシック" pitchFamily="-65" charset="-128"/>
              </a:rPr>
              <a:t> Faza utvrđivanja krivice obično počinje uvodnim izlaganjem tužioca. Posle toga odbrana ima mogućnost da iznese svoju uvodnu reč ili, u nekim jurisdikcijama, može da rezerviše to uvodno izlaganje za početak glavnog pretresa. Nakon izricanja završnih reči, predmet se predaje poroti ili veću koje odlučuje i izriče presudu.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Izricanje kazne:</a:t>
            </a:r>
            <a:r>
              <a:rPr lang="sr-Latn-RS" sz="1200" kern="1200" dirty="0" smtClean="0">
                <a:solidFill>
                  <a:schemeClr val="tx1"/>
                </a:solidFill>
                <a:effectLst/>
                <a:latin typeface="+mn-lt"/>
                <a:ea typeface="ＭＳ Ｐゴシック" pitchFamily="-65" charset="-128"/>
                <a:cs typeface="ＭＳ Ｐゴシック" pitchFamily="-65" charset="-128"/>
              </a:rPr>
              <a:t> Nakon što se utvrdi da je optuženi kriv po nekim, ako ne i po svim tačkama optužnice, počinje formalno određivanje kazne. Zavisno od jurisdikcije, odluku o kazni za učinioca donosi sudija ili porota.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Kontinentalno pravo</a:t>
            </a:r>
            <a:r>
              <a:rPr lang="es-CL" sz="1200" b="1" kern="1200" dirty="0" smtClean="0">
                <a:solidFill>
                  <a:schemeClr val="tx1"/>
                </a:solidFill>
                <a:effectLst/>
                <a:latin typeface="+mn-lt"/>
                <a:ea typeface="ＭＳ Ｐゴシック" pitchFamily="-65" charset="-128"/>
                <a:cs typeface="ＭＳ Ｐゴシック" pitchFamily="-65" charset="-128"/>
              </a:rPr>
              <a:t>:</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err="1" smtClean="0">
                <a:solidFill>
                  <a:schemeClr val="tx1"/>
                </a:solidFill>
                <a:effectLst/>
                <a:latin typeface="+mn-lt"/>
                <a:ea typeface="ＭＳ Ｐゴシック" pitchFamily="-65" charset="-128"/>
                <a:cs typeface="ＭＳ Ｐゴシック" pitchFamily="-65" charset="-128"/>
              </a:rPr>
              <a:t>Predistražne</a:t>
            </a:r>
            <a:r>
              <a:rPr lang="sr-Latn-RS" sz="1200" b="1" kern="1200" dirty="0" smtClean="0">
                <a:solidFill>
                  <a:schemeClr val="tx1"/>
                </a:solidFill>
                <a:effectLst/>
                <a:latin typeface="+mn-lt"/>
                <a:ea typeface="ＭＳ Ｐゴシック" pitchFamily="-65" charset="-128"/>
                <a:cs typeface="ＭＳ Ｐゴシック" pitchFamily="-65" charset="-128"/>
              </a:rPr>
              <a:t> policijske radnje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Policija prikuplja informacije o mogućem krivičnom delu i kada se utvrdi da postoji osnova sumnje, obaveštava tužioca.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Hapšenje ili bez hapšenja</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hapšenje se preduzima samo ako su ispunjeni određeni uslovi utvrđeni u zakoniku o krivičnom postupku, a u većini slučajeva se ne preduzima hapšenje.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Ubrzani ili potpuni krivični postupak zavisno od zaprećene kazne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U većini zemalja kontinentalnog prava postoji prag u odnosu na koji se sprovodi skraćeni ili potpuni krivični postupak; taj prag se određuje prema visini zaprećene kazne. To ne treba brkati sa </a:t>
            </a:r>
            <a:r>
              <a:rPr lang="sr-Latn-RS" sz="1200" kern="1200" dirty="0" err="1" smtClean="0">
                <a:solidFill>
                  <a:schemeClr val="tx1"/>
                </a:solidFill>
                <a:effectLst/>
                <a:latin typeface="+mn-lt"/>
                <a:ea typeface="ＭＳ Ｐゴシック" pitchFamily="-65" charset="-128"/>
                <a:cs typeface="ＭＳ Ｐゴシック" pitchFamily="-65" charset="-128"/>
              </a:rPr>
              <a:t>prekršajnim</a:t>
            </a:r>
            <a:r>
              <a:rPr lang="sr-Latn-RS" sz="1200" kern="1200" dirty="0" smtClean="0">
                <a:solidFill>
                  <a:schemeClr val="tx1"/>
                </a:solidFill>
                <a:effectLst/>
                <a:latin typeface="+mn-lt"/>
                <a:ea typeface="ＭＳ Ｐゴシック" pitchFamily="-65" charset="-128"/>
                <a:cs typeface="ＭＳ Ｐゴシック" pitchFamily="-65" charset="-128"/>
              </a:rPr>
              <a:t> postupkom koji se vodi pred sudom za prekršaje. Ubrzani postupak nije toliko formalan nego je neposredniji.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Tužilaštvo / istražni sudija vodi istragu u više faza</a:t>
            </a:r>
            <a:r>
              <a:rPr lang="sr-Latn-RS" sz="1200" kern="1200" dirty="0" smtClean="0">
                <a:solidFill>
                  <a:schemeClr val="tx1"/>
                </a:solidFill>
                <a:effectLst/>
                <a:latin typeface="+mn-lt"/>
                <a:ea typeface="ＭＳ Ｐゴシック" pitchFamily="-65" charset="-128"/>
                <a:cs typeface="ＭＳ Ｐゴシック" pitchFamily="-65" charset="-128"/>
              </a:rPr>
              <a:t>: u nekim sistemima tužilac je organ koji vodi celokupan istražni postupak, sem pritvora i nekih drugih radnji kojima se osumnjičeni lišava nekih građanskih sloboda. Sud takođe može da naloži pretres i plenidbu, kao i druge radnje koje mogu ograničiti izvesne građanske slobode drugih strana u postupku, dok tužilaštvo često to ne može samo da uradi. U nekim drugim sistemima tužilaštvo na osnovu policijske krivične prijave podnosi zahtev za istragu istražnom sudiji koji onda započinje istražni postupak.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Odložena tužba / postizanje nagodbe: </a:t>
            </a:r>
            <a:r>
              <a:rPr lang="sr-Latn-RS" sz="1200" kern="1200" dirty="0" smtClean="0">
                <a:solidFill>
                  <a:schemeClr val="tx1"/>
                </a:solidFill>
                <a:effectLst/>
                <a:latin typeface="+mn-lt"/>
                <a:ea typeface="ＭＳ Ｐゴシック" pitchFamily="-65" charset="-128"/>
                <a:cs typeface="ＭＳ Ｐゴシック" pitchFamily="-65" charset="-128"/>
              </a:rPr>
              <a:t>U ubrzanom postupku može se primeniti odložena tužba kroz zakonom predviđen postupak nakon što se odustane od optužnice. Nagodba sa </a:t>
            </a:r>
            <a:r>
              <a:rPr lang="sr-Latn-RS" sz="1200" kern="1200" dirty="0" err="1" smtClean="0">
                <a:solidFill>
                  <a:schemeClr val="tx1"/>
                </a:solidFill>
                <a:effectLst/>
                <a:latin typeface="+mn-lt"/>
                <a:ea typeface="ＭＳ Ｐゴシック" pitchFamily="-65" charset="-128"/>
                <a:cs typeface="ＭＳ Ｐゴシック" pitchFamily="-65" charset="-128"/>
              </a:rPr>
              <a:t>tužilaštvom</a:t>
            </a:r>
            <a:r>
              <a:rPr lang="sr-Latn-RS" sz="1200" kern="1200" dirty="0" smtClean="0">
                <a:solidFill>
                  <a:schemeClr val="tx1"/>
                </a:solidFill>
                <a:effectLst/>
                <a:latin typeface="+mn-lt"/>
                <a:ea typeface="ＭＳ Ｐゴシック" pitchFamily="-65" charset="-128"/>
                <a:cs typeface="ＭＳ Ｐゴシック" pitchFamily="-65" charset="-128"/>
              </a:rPr>
              <a:t> slična je nagodbi koja se može sklopiti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Tužilaštvo podiže optužnicu: </a:t>
            </a:r>
            <a:r>
              <a:rPr lang="sr-Latn-RS" sz="1200" kern="1200" dirty="0" smtClean="0">
                <a:solidFill>
                  <a:schemeClr val="tx1"/>
                </a:solidFill>
                <a:effectLst/>
                <a:latin typeface="+mn-lt"/>
                <a:ea typeface="ＭＳ Ｐゴシック" pitchFamily="-65" charset="-128"/>
                <a:cs typeface="ＭＳ Ｐゴシック" pitchFamily="-65" charset="-128"/>
              </a:rPr>
              <a:t>Za istragu je potreban osnov sumnje (razumna sumnja). Da bi se mogla podići optužnica, neophodno je preći prag osnovane sumnje na temelju dokaza utvrđenih u istrazi.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err="1" smtClean="0">
                <a:solidFill>
                  <a:schemeClr val="tx1"/>
                </a:solidFill>
                <a:effectLst/>
                <a:latin typeface="+mn-lt"/>
                <a:ea typeface="ＭＳ Ｐゴシック" pitchFamily="-65" charset="-128"/>
                <a:cs typeface="ＭＳ Ｐゴシック" pitchFamily="-65" charset="-128"/>
              </a:rPr>
              <a:t>Pretpretresno</a:t>
            </a:r>
            <a:r>
              <a:rPr lang="sr-Latn-RS" sz="1200" b="1" kern="1200" dirty="0" smtClean="0">
                <a:solidFill>
                  <a:schemeClr val="tx1"/>
                </a:solidFill>
                <a:effectLst/>
                <a:latin typeface="+mn-lt"/>
                <a:ea typeface="ＭＳ Ｐゴシック" pitchFamily="-65" charset="-128"/>
                <a:cs typeface="ＭＳ Ｐゴシック" pitchFamily="-65" charset="-128"/>
              </a:rPr>
              <a:t> ročište: </a:t>
            </a:r>
            <a:r>
              <a:rPr lang="sr-Latn-RS" sz="1200" kern="1200" dirty="0" smtClean="0">
                <a:solidFill>
                  <a:schemeClr val="tx1"/>
                </a:solidFill>
                <a:effectLst/>
                <a:latin typeface="+mn-lt"/>
                <a:ea typeface="ＭＳ Ｐゴシック" pitchFamily="-65" charset="-128"/>
                <a:cs typeface="ＭＳ Ｐゴシック" pitchFamily="-65" charset="-128"/>
              </a:rPr>
              <a:t>Slično fazi u </a:t>
            </a:r>
            <a:r>
              <a:rPr lang="sr-Latn-RS" sz="1200" kern="1200" dirty="0" err="1" smtClean="0">
                <a:solidFill>
                  <a:schemeClr val="tx1"/>
                </a:solidFill>
                <a:effectLst/>
                <a:latin typeface="+mn-lt"/>
                <a:ea typeface="ＭＳ Ｐゴシック" pitchFamily="-65" charset="-128"/>
                <a:cs typeface="ＭＳ Ｐゴシック" pitchFamily="-65" charset="-128"/>
              </a:rPr>
              <a:t>precedentnom</a:t>
            </a:r>
            <a:r>
              <a:rPr lang="sr-Latn-RS" sz="1200" kern="1200" dirty="0" smtClean="0">
                <a:solidFill>
                  <a:schemeClr val="tx1"/>
                </a:solidFill>
                <a:effectLst/>
                <a:latin typeface="+mn-lt"/>
                <a:ea typeface="ＭＳ Ｐゴシック" pitchFamily="-65" charset="-128"/>
                <a:cs typeface="ＭＳ Ｐゴシック" pitchFamily="-65" charset="-128"/>
              </a:rPr>
              <a:t> pravu u kojoj tužba i odbrana predočavaju dokaze jedna drugoj.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Suđenje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Slično </a:t>
            </a:r>
            <a:r>
              <a:rPr lang="sr-Latn-RS" sz="1200" kern="1200" dirty="0" err="1" smtClean="0">
                <a:solidFill>
                  <a:schemeClr val="tx1"/>
                </a:solidFill>
                <a:effectLst/>
                <a:latin typeface="+mn-lt"/>
                <a:ea typeface="ＭＳ Ｐゴシック" pitchFamily="-65" charset="-128"/>
                <a:cs typeface="ＭＳ Ｐゴシック" pitchFamily="-65" charset="-128"/>
              </a:rPr>
              <a:t>precedentnom</a:t>
            </a:r>
            <a:r>
              <a:rPr lang="sr-Latn-RS" sz="1200" kern="1200" dirty="0" smtClean="0">
                <a:solidFill>
                  <a:schemeClr val="tx1"/>
                </a:solidFill>
                <a:effectLst/>
                <a:latin typeface="+mn-lt"/>
                <a:ea typeface="ＭＳ Ｐゴシック" pitchFamily="-65" charset="-128"/>
                <a:cs typeface="ＭＳ Ｐゴシック" pitchFamily="-65" charset="-128"/>
              </a:rPr>
              <a:t> pravu. Međutim, u većini zemalja kontinentalnog prava predsednik sudskog veća je taj koji usmerava i vodi sudski postupak, dok tužilac i odbrana imaju sekundarno mesto.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Završne reči</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Tužilaštvo, advokat odbrane i optuženi usmeno izlažu svoje viđenje predmeta sudskom veću.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b="1" kern="1200" dirty="0" smtClean="0">
                <a:solidFill>
                  <a:schemeClr val="tx1"/>
                </a:solidFill>
                <a:effectLst/>
                <a:latin typeface="+mn-lt"/>
                <a:ea typeface="ＭＳ Ｐゴシック" pitchFamily="-65" charset="-128"/>
                <a:cs typeface="ＭＳ Ｐゴシック" pitchFamily="-65" charset="-128"/>
              </a:rPr>
              <a:t>Odlučivanje i izricanje kazne</a:t>
            </a:r>
            <a:r>
              <a:rPr lang="en-U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Sudija ili sudije (zavisno od postupka) sude i ukoliko utvrde da je optuženi kriv izriču mu kaznu.</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13</a:t>
            </a:fld>
            <a:endParaRPr lang="en-US"/>
          </a:p>
        </p:txBody>
      </p:sp>
    </p:spTree>
    <p:extLst>
      <p:ext uri="{BB962C8B-B14F-4D97-AF65-F5344CB8AC3E}">
        <p14:creationId xmlns:p14="http://schemas.microsoft.com/office/powerpoint/2010/main" val="1496643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neka od „pravila” u vezi sa pojmovima karakterističnim za istragu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Ta pravila nisu formalna, već bi se pre moglo reći da predstavljaju rezultat praktičnog iskustva stečenog u istragama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Međutim, može se učiniti da na prvi pogled neka od tih „pravila” deluju suviše očigledno i da opisuju procedure koje već postoje u praksi, nije sve tako jednostavno. Naime, u jednom broju zemalja iako postoji pravni okvir na opštem nivou, još ne postoje sporazumi na nižem nivou i </a:t>
            </a:r>
            <a:r>
              <a:rPr lang="sr-Latn-RS" sz="1200" kern="1200" dirty="0" err="1" smtClean="0">
                <a:solidFill>
                  <a:schemeClr val="tx1"/>
                </a:solidFill>
                <a:effectLst/>
                <a:latin typeface="+mn-lt"/>
                <a:ea typeface="ＭＳ Ｐゴシック" pitchFamily="-65" charset="-128"/>
                <a:cs typeface="ＭＳ Ｐゴシック" pitchFamily="-65" charset="-128"/>
              </a:rPr>
              <a:t>podzakonski</a:t>
            </a:r>
            <a:r>
              <a:rPr lang="sr-Latn-RS" sz="1200" kern="1200" dirty="0" smtClean="0">
                <a:solidFill>
                  <a:schemeClr val="tx1"/>
                </a:solidFill>
                <a:effectLst/>
                <a:latin typeface="+mn-lt"/>
                <a:ea typeface="ＭＳ Ｐゴシック" pitchFamily="-65" charset="-128"/>
                <a:cs typeface="ＭＳ Ｐゴシック" pitchFamily="-65" charset="-128"/>
              </a:rPr>
              <a:t> akti kojima bi trebalo preciznije utvrditi procedure saradnje pa sama saradnja ne postoji.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Često organi vlasti ostaju u isključivim okvirima svoje nadležnosti i ne komuniciraju neposredno ili brzo s drugima. Takva vrsta ponašanja vodi u sporu komunikaciju i sporu razmenu dokaza i činjenica pa samim tim i u mogući gubitak dokaznog materijala.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14</a:t>
            </a:fld>
            <a:endParaRPr lang="en-US"/>
          </a:p>
        </p:txBody>
      </p:sp>
    </p:spTree>
    <p:extLst>
      <p:ext uri="{BB962C8B-B14F-4D97-AF65-F5344CB8AC3E}">
        <p14:creationId xmlns:p14="http://schemas.microsoft.com/office/powerpoint/2010/main" val="13482601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prikazan osnovni spisak radnji koje će služba za sprovođenje zakona (policija) preduzeti ili bi trebalo da ih preduzme u toku istrage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Dosad je već trebalo obratiti posebnu pažnju na izvesne procesne i logističke razlike između zemalja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i zemalja kontinentalnog prava.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15</a:t>
            </a:fld>
            <a:endParaRPr lang="en-US"/>
          </a:p>
        </p:txBody>
      </p:sp>
    </p:spTree>
    <p:extLst>
      <p:ext uri="{BB962C8B-B14F-4D97-AF65-F5344CB8AC3E}">
        <p14:creationId xmlns:p14="http://schemas.microsoft.com/office/powerpoint/2010/main" val="32946989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en-US" sz="1200" kern="1200" dirty="0" err="1" smtClean="0">
                <a:solidFill>
                  <a:schemeClr val="tx1"/>
                </a:solidFill>
                <a:effectLst/>
                <a:latin typeface="+mn-lt"/>
                <a:ea typeface="ＭＳ Ｐゴシック" pitchFamily="-65" charset="-128"/>
                <a:cs typeface="ＭＳ Ｐゴシック" pitchFamily="-65" charset="-128"/>
              </a:rPr>
              <a:t>Nastavak</a:t>
            </a:r>
            <a:r>
              <a:rPr lang="en-US" sz="1200" kern="1200" dirty="0" smtClean="0">
                <a:solidFill>
                  <a:schemeClr val="tx1"/>
                </a:solidFill>
                <a:effectLst/>
                <a:latin typeface="+mn-lt"/>
                <a:ea typeface="ＭＳ Ｐゴシック" pitchFamily="-65" charset="-128"/>
                <a:cs typeface="ＭＳ Ｐゴシック" pitchFamily="-65" charset="-128"/>
              </a:rPr>
              <a:t> </a:t>
            </a:r>
            <a:r>
              <a:rPr lang="en-US" sz="1200" kern="1200" dirty="0" err="1" smtClean="0">
                <a:solidFill>
                  <a:schemeClr val="tx1"/>
                </a:solidFill>
                <a:effectLst/>
                <a:latin typeface="+mn-lt"/>
                <a:ea typeface="ＭＳ Ｐゴシック" pitchFamily="-65" charset="-128"/>
                <a:cs typeface="ＭＳ Ｐゴシック" pitchFamily="-65" charset="-128"/>
              </a:rPr>
              <a:t>prethodnog</a:t>
            </a:r>
            <a:r>
              <a:rPr lang="en-US" sz="1200" kern="1200" dirty="0" smtClean="0">
                <a:solidFill>
                  <a:schemeClr val="tx1"/>
                </a:solidFill>
                <a:effectLst/>
                <a:latin typeface="+mn-lt"/>
                <a:ea typeface="ＭＳ Ｐゴシック" pitchFamily="-65" charset="-128"/>
                <a:cs typeface="ＭＳ Ｐゴシック" pitchFamily="-65" charset="-128"/>
              </a:rPr>
              <a:t> </a:t>
            </a:r>
            <a:r>
              <a:rPr lang="en-US" sz="1200" kern="1200" dirty="0" err="1" smtClean="0">
                <a:solidFill>
                  <a:schemeClr val="tx1"/>
                </a:solidFill>
                <a:effectLst/>
                <a:latin typeface="+mn-lt"/>
                <a:ea typeface="ＭＳ Ｐゴシック" pitchFamily="-65" charset="-128"/>
                <a:cs typeface="ＭＳ Ｐゴシック" pitchFamily="-65" charset="-128"/>
              </a:rPr>
              <a:t>slajda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16</a:t>
            </a:fld>
            <a:endParaRPr lang="en-US"/>
          </a:p>
        </p:txBody>
      </p:sp>
    </p:spTree>
    <p:extLst>
      <p:ext uri="{BB962C8B-B14F-4D97-AF65-F5344CB8AC3E}">
        <p14:creationId xmlns:p14="http://schemas.microsoft.com/office/powerpoint/2010/main" val="237240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predstavljen osnovni postupak koji treba da preduzme javno tužilaštvo. Bez obzira na sistem, javno tužilaštvo je organ koji je zajedno sa svim ostalim učesnicima, od organa reda do suda, uključen na ovaj ili onaj način u rad na krivičnom predmetu.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U sve većoj meri upravo su javni tužioci ti koji vode i organizuju istragu i zato se oni više pojavljuju u sistemu mesta za kontakt 24/7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17</a:t>
            </a:fld>
            <a:endParaRPr lang="en-US"/>
          </a:p>
        </p:txBody>
      </p:sp>
    </p:spTree>
    <p:extLst>
      <p:ext uri="{BB962C8B-B14F-4D97-AF65-F5344CB8AC3E}">
        <p14:creationId xmlns:p14="http://schemas.microsoft.com/office/powerpoint/2010/main" val="19300838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Istražni sudija je u zemljama kontinentalnog prava sudija koji zapravo vodi istragu. Sve prethodne radnje koje su obavili policija ili tužilaštvo smatraju se dokaznim postupkom koji vodi ka zahtevu za sprovođenje istrage, a taj zahtev tužilaštvo upućuje sudu. U osnovi, jedino se dokazi koje prikupi i izvede istražni sudija smatraju stvarnim dokazima.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ne postoji uloga istražnog sudije. Umesto toga, svi podnesci se dostavljaju </a:t>
            </a:r>
            <a:r>
              <a:rPr lang="sr-Latn-RS" sz="1200" kern="1200" dirty="0" err="1" smtClean="0">
                <a:solidFill>
                  <a:schemeClr val="tx1"/>
                </a:solidFill>
                <a:effectLst/>
                <a:latin typeface="+mn-lt"/>
                <a:ea typeface="ＭＳ Ｐゴシック" pitchFamily="-65" charset="-128"/>
                <a:cs typeface="ＭＳ Ｐゴシック" pitchFamily="-65" charset="-128"/>
              </a:rPr>
              <a:t>sudećem</a:t>
            </a:r>
            <a:r>
              <a:rPr lang="sr-Latn-RS" sz="1200" kern="1200" dirty="0" smtClean="0">
                <a:solidFill>
                  <a:schemeClr val="tx1"/>
                </a:solidFill>
                <a:effectLst/>
                <a:latin typeface="+mn-lt"/>
                <a:ea typeface="ＭＳ Ｐゴシック" pitchFamily="-65" charset="-128"/>
                <a:cs typeface="ＭＳ Ｐゴシック" pitchFamily="-65" charset="-128"/>
              </a:rPr>
              <a:t> sudiji.</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18</a:t>
            </a:fld>
            <a:endParaRPr lang="en-US"/>
          </a:p>
        </p:txBody>
      </p:sp>
    </p:spTree>
    <p:extLst>
      <p:ext uri="{BB962C8B-B14F-4D97-AF65-F5344CB8AC3E}">
        <p14:creationId xmlns:p14="http://schemas.microsoft.com/office/powerpoint/2010/main" val="3183891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pPr indent="457200"/>
            <a:r>
              <a:rPr lang="sr-Latn-RS" sz="1200" kern="1200" dirty="0" smtClean="0">
                <a:solidFill>
                  <a:schemeClr val="tx1"/>
                </a:solidFill>
                <a:effectLst/>
                <a:latin typeface="+mn-lt"/>
                <a:ea typeface="ＭＳ Ｐゴシック" pitchFamily="-65" charset="-128"/>
                <a:cs typeface="ＭＳ Ｐゴシック" pitchFamily="-65" charset="-128"/>
              </a:rPr>
              <a:t>Glavna razlika između dva sistema ogleda se u tome što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primarni značaj ima sudska praksa u vidu objavljenih sudskih presuda – dok u zemljama kontinentalnog pravnog sistema dominantnu ulogu imaju kodifikovani zakoni.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Šire gledano, </a:t>
            </a:r>
            <a:r>
              <a:rPr lang="sr-Latn-RS" sz="1200" kern="1200" dirty="0" err="1" smtClean="0">
                <a:solidFill>
                  <a:schemeClr val="tx1"/>
                </a:solidFill>
                <a:effectLst/>
                <a:latin typeface="+mn-lt"/>
                <a:ea typeface="ＭＳ Ｐゴシック" pitchFamily="-65" charset="-128"/>
                <a:cs typeface="ＭＳ Ｐゴシック" pitchFamily="-65" charset="-128"/>
              </a:rPr>
              <a:t>precedentni</a:t>
            </a:r>
            <a:r>
              <a:rPr lang="sr-Latn-RS" sz="1200" kern="1200" dirty="0" smtClean="0">
                <a:solidFill>
                  <a:schemeClr val="tx1"/>
                </a:solidFill>
                <a:effectLst/>
                <a:latin typeface="+mn-lt"/>
                <a:ea typeface="ＭＳ Ｐゴシック" pitchFamily="-65" charset="-128"/>
                <a:cs typeface="ＭＳ Ｐゴシック" pitchFamily="-65" charset="-128"/>
              </a:rPr>
              <a:t> pravni sistem zasniva se na pojmu sudskog </a:t>
            </a:r>
            <a:r>
              <a:rPr lang="sr-Latn-RS" sz="1200" kern="1200" dirty="0" err="1" smtClean="0">
                <a:solidFill>
                  <a:schemeClr val="tx1"/>
                </a:solidFill>
                <a:effectLst/>
                <a:latin typeface="+mn-lt"/>
                <a:ea typeface="ＭＳ Ｐゴシック" pitchFamily="-65" charset="-128"/>
                <a:cs typeface="ＭＳ Ｐゴシック" pitchFamily="-65" charset="-128"/>
              </a:rPr>
              <a:t>precedenta</a:t>
            </a:r>
            <a:r>
              <a:rPr lang="sr-Latn-RS" sz="1200" kern="1200" dirty="0" smtClean="0">
                <a:solidFill>
                  <a:schemeClr val="tx1"/>
                </a:solidFill>
                <a:effectLst/>
                <a:latin typeface="+mn-lt"/>
                <a:ea typeface="ＭＳ Ｐゴシック" pitchFamily="-65" charset="-128"/>
                <a:cs typeface="ＭＳ Ｐゴシック" pitchFamily="-65" charset="-128"/>
              </a:rPr>
              <a:t>. Sudije imaju aktivnu ulogu u oblikovanju zakona zato što se odluke koje sud donese potom koriste kao </a:t>
            </a:r>
            <a:r>
              <a:rPr lang="sr-Latn-RS" sz="1200" kern="1200" dirty="0" err="1" smtClean="0">
                <a:solidFill>
                  <a:schemeClr val="tx1"/>
                </a:solidFill>
                <a:effectLst/>
                <a:latin typeface="+mn-lt"/>
                <a:ea typeface="ＭＳ Ｐゴシック" pitchFamily="-65" charset="-128"/>
                <a:cs typeface="ＭＳ Ｐゴシック" pitchFamily="-65" charset="-128"/>
              </a:rPr>
              <a:t>precedenti</a:t>
            </a:r>
            <a:r>
              <a:rPr lang="sr-Latn-RS" sz="1200" kern="1200" dirty="0" smtClean="0">
                <a:solidFill>
                  <a:schemeClr val="tx1"/>
                </a:solidFill>
                <a:effectLst/>
                <a:latin typeface="+mn-lt"/>
                <a:ea typeface="ＭＳ Ｐゴシック" pitchFamily="-65" charset="-128"/>
                <a:cs typeface="ＭＳ Ｐゴシック" pitchFamily="-65" charset="-128"/>
              </a:rPr>
              <a:t> za buduće slučajeve. Iako u zemljama </a:t>
            </a:r>
            <a:r>
              <a:rPr lang="sr-Latn-RS" sz="1200" kern="1200" dirty="0" err="1" smtClean="0">
                <a:solidFill>
                  <a:schemeClr val="tx1"/>
                </a:solidFill>
                <a:effectLst/>
                <a:latin typeface="+mn-lt"/>
                <a:ea typeface="ＭＳ Ｐゴシック" pitchFamily="-65" charset="-128"/>
                <a:cs typeface="ＭＳ Ｐゴシック" pitchFamily="-65" charset="-128"/>
              </a:rPr>
              <a:t>precedentnog</a:t>
            </a:r>
            <a:r>
              <a:rPr lang="sr-Latn-RS" sz="1200" kern="1200" dirty="0" smtClean="0">
                <a:solidFill>
                  <a:schemeClr val="tx1"/>
                </a:solidFill>
                <a:effectLst/>
                <a:latin typeface="+mn-lt"/>
                <a:ea typeface="ＭＳ Ｐゴシック" pitchFamily="-65" charset="-128"/>
                <a:cs typeface="ＭＳ Ｐゴシック" pitchFamily="-65" charset="-128"/>
              </a:rPr>
              <a:t> prava postoje zakoni koje donosi zakonodavac, sudije se u tumačenju tih zakona i njihovoj primeni na pojedinačne predmete oslanjaju na </a:t>
            </a:r>
            <a:r>
              <a:rPr lang="sr-Latn-RS" sz="1200" kern="1200" dirty="0" err="1" smtClean="0">
                <a:solidFill>
                  <a:schemeClr val="tx1"/>
                </a:solidFill>
                <a:effectLst/>
                <a:latin typeface="+mn-lt"/>
                <a:ea typeface="ＭＳ Ｐゴシック" pitchFamily="-65" charset="-128"/>
                <a:cs typeface="ＭＳ Ｐゴシック" pitchFamily="-65" charset="-128"/>
              </a:rPr>
              <a:t>precedente</a:t>
            </a:r>
            <a:r>
              <a:rPr lang="sr-Latn-RS" sz="1200" kern="1200" dirty="0" smtClean="0">
                <a:solidFill>
                  <a:schemeClr val="tx1"/>
                </a:solidFill>
                <a:effectLst/>
                <a:latin typeface="+mn-lt"/>
                <a:ea typeface="ＭＳ Ｐゴシック" pitchFamily="-65" charset="-128"/>
                <a:cs typeface="ＭＳ Ｐゴシック" pitchFamily="-65" charset="-128"/>
              </a:rPr>
              <a:t> utvrđene u prethodnim sudskim odlukama.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Kontinentalni pravni sistem, s druge strane, mnogo manji naglasak stavlja na </a:t>
            </a:r>
            <a:r>
              <a:rPr lang="sr-Latn-RS" sz="1200" kern="1200" dirty="0" err="1" smtClean="0">
                <a:solidFill>
                  <a:schemeClr val="tx1"/>
                </a:solidFill>
                <a:effectLst/>
                <a:latin typeface="+mn-lt"/>
                <a:ea typeface="ＭＳ Ｐゴシック" pitchFamily="-65" charset="-128"/>
                <a:cs typeface="ＭＳ Ｐゴシック" pitchFamily="-65" charset="-128"/>
              </a:rPr>
              <a:t>precedente</a:t>
            </a:r>
            <a:r>
              <a:rPr lang="sr-Latn-RS" sz="1200" kern="1200" dirty="0" smtClean="0">
                <a:solidFill>
                  <a:schemeClr val="tx1"/>
                </a:solidFill>
                <a:effectLst/>
                <a:latin typeface="+mn-lt"/>
                <a:ea typeface="ＭＳ Ｐゴシック" pitchFamily="-65" charset="-128"/>
                <a:cs typeface="ＭＳ Ｐゴシック" pitchFamily="-65" charset="-128"/>
              </a:rPr>
              <a:t> nego na kodifikovano pravo. Kontinentalni pravni sistem oslanja se na pisane zakone i druge kodifikovane norme koje se konstantno ažuriraju i u kojima je utvrđen pravni postupak, kažnjavanje, kao i to šta se može, a šta ne može izneti pred sud.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r>
              <a:rPr lang="sr-Latn-RS" sz="1200" kern="1200" dirty="0" smtClean="0">
                <a:solidFill>
                  <a:schemeClr val="tx1"/>
                </a:solidFill>
                <a:effectLst/>
                <a:latin typeface="+mn-lt"/>
                <a:ea typeface="ＭＳ Ｐゴシック" pitchFamily="-65" charset="-128"/>
                <a:cs typeface="ＭＳ Ｐゴシック" pitchFamily="-65" charset="-128"/>
              </a:rPr>
              <a:t>U kontinentalnom pravnom sistemu sudija samo utvrđuje činjenice predmeta i primenjuje pravne lekove (pravna sredstva) utvrđena u kodifikovanom zakonu. Usled toga parlamentarci u svojstvu zakonodavca, kao i pravni teoretičari i eksperti, imaju mnogo veći uticaj na to kako se upravlja pravnim sistemom nego što ga imaju same sudije. </a:t>
            </a:r>
            <a:endParaRPr lang="en-US" sz="1200" kern="1200" dirty="0" smtClean="0">
              <a:solidFill>
                <a:schemeClr val="tx1"/>
              </a:solidFill>
              <a:effectLst/>
              <a:latin typeface="+mn-lt"/>
              <a:ea typeface="ＭＳ Ｐゴシック" pitchFamily="-65" charset="-128"/>
              <a:cs typeface="ＭＳ Ｐゴシック" pitchFamily="-65" charset="-128"/>
            </a:endParaRPr>
          </a:p>
          <a:p>
            <a:pPr indent="457200" algn="just"/>
            <a:endParaRPr lang="en-US" b="0"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19</a:t>
            </a:fld>
            <a:endParaRPr lang="en-US"/>
          </a:p>
        </p:txBody>
      </p:sp>
    </p:spTree>
    <p:extLst>
      <p:ext uri="{BB962C8B-B14F-4D97-AF65-F5344CB8AC3E}">
        <p14:creationId xmlns:p14="http://schemas.microsoft.com/office/powerpoint/2010/main" val="3143517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Ne treba zaboraviti da i drugi organi imaju svoju ulogu u krivičnom postupku. Ministarstva, revizorske službe, inspektorati i drugi nosioci zvaničnih funkcija mogu biti uključeni u istragu dela iz oblasti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U svakom slučaju, i za njih važe prethodno opisane istražne radnje i navedena pravila.</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20</a:t>
            </a:fld>
            <a:endParaRPr lang="en-US"/>
          </a:p>
        </p:txBody>
      </p:sp>
    </p:spTree>
    <p:extLst>
      <p:ext uri="{BB962C8B-B14F-4D97-AF65-F5344CB8AC3E}">
        <p14:creationId xmlns:p14="http://schemas.microsoft.com/office/powerpoint/2010/main" val="16286837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rezervisano za pitanja polaznika</a:t>
            </a:r>
            <a:r>
              <a:rPr lang="en-US" dirty="0" smtClean="0"/>
              <a:t>.</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21</a:t>
            </a:fld>
            <a:endParaRPr lang="en-US"/>
          </a:p>
        </p:txBody>
      </p:sp>
    </p:spTree>
    <p:extLst>
      <p:ext uri="{BB962C8B-B14F-4D97-AF65-F5344CB8AC3E}">
        <p14:creationId xmlns:p14="http://schemas.microsoft.com/office/powerpoint/2010/main" val="981443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sledećim </a:t>
            </a:r>
            <a:r>
              <a:rPr lang="sr-Latn-RS" sz="1200" kern="1200" dirty="0" err="1" smtClean="0">
                <a:solidFill>
                  <a:schemeClr val="tx1"/>
                </a:solidFill>
                <a:effectLst/>
                <a:latin typeface="+mn-lt"/>
                <a:ea typeface="ＭＳ Ｐゴシック" pitchFamily="-65" charset="-128"/>
                <a:cs typeface="ＭＳ Ｐゴシック" pitchFamily="-65" charset="-128"/>
              </a:rPr>
              <a:t>slajdovima</a:t>
            </a:r>
            <a:r>
              <a:rPr lang="sr-Latn-RS" sz="1200" kern="1200" dirty="0" smtClean="0">
                <a:solidFill>
                  <a:schemeClr val="tx1"/>
                </a:solidFill>
                <a:effectLst/>
                <a:latin typeface="+mn-lt"/>
                <a:ea typeface="ＭＳ Ｐゴシック" pitchFamily="-65" charset="-128"/>
                <a:cs typeface="ＭＳ Ｐゴシック" pitchFamily="-65" charset="-128"/>
              </a:rPr>
              <a:t> predstavljeno je jedno od najuspešnijih međunarodnih iskustava u suzbijanju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Republika Srbija je 2005. godine razvila pravni okvir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koji obuhvata </a:t>
            </a:r>
            <a:r>
              <a:rPr lang="sr-Latn-RS" sz="1200" kern="1200" dirty="0" err="1" smtClean="0">
                <a:solidFill>
                  <a:schemeClr val="tx1"/>
                </a:solidFill>
                <a:effectLst/>
                <a:latin typeface="+mn-lt"/>
                <a:ea typeface="ＭＳ Ｐゴシック" pitchFamily="-65" charset="-128"/>
                <a:cs typeface="ＭＳ Ｐゴシック" pitchFamily="-65" charset="-128"/>
              </a:rPr>
              <a:t>materijalnopravne</a:t>
            </a:r>
            <a:r>
              <a:rPr lang="sr-Latn-R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err="1" smtClean="0">
                <a:solidFill>
                  <a:schemeClr val="tx1"/>
                </a:solidFill>
                <a:effectLst/>
                <a:latin typeface="+mn-lt"/>
                <a:ea typeface="ＭＳ Ｐゴシック" pitchFamily="-65" charset="-128"/>
                <a:cs typeface="ＭＳ Ｐゴシック" pitchFamily="-65" charset="-128"/>
              </a:rPr>
              <a:t>procesnopravne</a:t>
            </a:r>
            <a:r>
              <a:rPr lang="sr-Latn-RS" sz="1200" kern="1200" dirty="0" smtClean="0">
                <a:solidFill>
                  <a:schemeClr val="tx1"/>
                </a:solidFill>
                <a:effectLst/>
                <a:latin typeface="+mn-lt"/>
                <a:ea typeface="ＭＳ Ｐゴシック" pitchFamily="-65" charset="-128"/>
                <a:cs typeface="ＭＳ Ｐゴシック" pitchFamily="-65" charset="-128"/>
              </a:rPr>
              <a:t> i organizacione pravne norme. Od 2005. Srbija je jedna od retkih zemalja koje imaju visokospecijalizovane organe u ovoj oblasti, uključujući policiju, tužilaštvo i sud.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Međutim, prema potrebi, ekspert može da nađe i prezentira polaznicima i dodatne primere. </a:t>
            </a:r>
            <a:endParaRPr lang="en-US" sz="1200" kern="1200" dirty="0" smtClean="0">
              <a:solidFill>
                <a:schemeClr val="tx1"/>
              </a:solidFill>
              <a:effectLst/>
              <a:latin typeface="+mn-lt"/>
              <a:ea typeface="ＭＳ Ｐゴシック" pitchFamily="-65" charset="-128"/>
              <a:cs typeface="ＭＳ Ｐゴシック" pitchFamily="-65" charset="-128"/>
            </a:endParaRPr>
          </a:p>
          <a:p>
            <a:pPr algn="just"/>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23</a:t>
            </a:fld>
            <a:endParaRPr lang="en-US"/>
          </a:p>
        </p:txBody>
      </p:sp>
    </p:spTree>
    <p:extLst>
      <p:ext uri="{BB962C8B-B14F-4D97-AF65-F5344CB8AC3E}">
        <p14:creationId xmlns:p14="http://schemas.microsoft.com/office/powerpoint/2010/main" val="3384054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Ciljevi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smtClean="0">
                <a:solidFill>
                  <a:schemeClr val="tx1"/>
                </a:solidFill>
                <a:effectLst/>
                <a:latin typeface="+mn-lt"/>
                <a:ea typeface="ＭＳ Ｐゴシック" pitchFamily="-65" charset="-128"/>
                <a:cs typeface="ＭＳ Ｐゴシック" pitchFamily="-65" charset="-128"/>
              </a:rPr>
              <a:t>Polaznike treba upoznati s tim šta se očekuje da bude postignuto do kraja sesije. </a:t>
            </a:r>
            <a:endParaRPr lang="en-US" sz="1200" kern="1200" dirty="0">
              <a:solidFill>
                <a:schemeClr val="tx1"/>
              </a:solidFill>
              <a:effectLst/>
              <a:latin typeface="+mn-lt"/>
              <a:ea typeface="ＭＳ Ｐゴシック" pitchFamily="-65" charset="-128"/>
              <a:cs typeface="ＭＳ Ｐゴシック" pitchFamily="-65" charset="-128"/>
            </a:endParaRPr>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a:t>
            </a:fld>
            <a:endParaRPr lang="en-US"/>
          </a:p>
        </p:txBody>
      </p:sp>
    </p:spTree>
    <p:extLst>
      <p:ext uri="{BB962C8B-B14F-4D97-AF65-F5344CB8AC3E}">
        <p14:creationId xmlns:p14="http://schemas.microsoft.com/office/powerpoint/2010/main" val="28915078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Pravni okvir obuhvata jedan broj zakona koji su u skladu s međunarodnim ugovorima i standardima.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24</a:t>
            </a:fld>
            <a:endParaRPr lang="en-US"/>
          </a:p>
        </p:txBody>
      </p:sp>
    </p:spTree>
    <p:extLst>
      <p:ext uri="{BB962C8B-B14F-4D97-AF65-F5344CB8AC3E}">
        <p14:creationId xmlns:p14="http://schemas.microsoft.com/office/powerpoint/2010/main" val="1374992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Najvažniji zakon je zakon koji je ovde predstavljen. Njime se utvrđuju nadležnosti i organizacije specijalizovanih organa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25</a:t>
            </a:fld>
            <a:endParaRPr lang="en-US"/>
          </a:p>
        </p:txBody>
      </p:sp>
    </p:spTree>
    <p:extLst>
      <p:ext uri="{BB962C8B-B14F-4D97-AF65-F5344CB8AC3E}">
        <p14:creationId xmlns:p14="http://schemas.microsoft.com/office/powerpoint/2010/main" val="38639544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Član 3. Zakon o organizaciji i nadležnosti državnih organa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kao primer.</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26</a:t>
            </a:fld>
            <a:endParaRPr lang="en-US"/>
          </a:p>
        </p:txBody>
      </p:sp>
    </p:spTree>
    <p:extLst>
      <p:ext uri="{BB962C8B-B14F-4D97-AF65-F5344CB8AC3E}">
        <p14:creationId xmlns:p14="http://schemas.microsoft.com/office/powerpoint/2010/main" val="2409220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Statistički pregled Posebnog tužilaštva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Republike Srbije. Ovde nisu obuhvaćeni brojevi koje se odnose na predmete van njegove nadležnosti, to jest na predmete kojima se bave redovna tužilaštva.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27</a:t>
            </a:fld>
            <a:endParaRPr lang="en-US"/>
          </a:p>
        </p:txBody>
      </p:sp>
    </p:spTree>
    <p:extLst>
      <p:ext uri="{BB962C8B-B14F-4D97-AF65-F5344CB8AC3E}">
        <p14:creationId xmlns:p14="http://schemas.microsoft.com/office/powerpoint/2010/main" val="72791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dirty="0" smtClean="0"/>
              <a:t>	</a:t>
            </a:r>
            <a:r>
              <a:rPr lang="sr-Latn-RS" sz="1200" kern="1200" dirty="0" smtClean="0">
                <a:solidFill>
                  <a:schemeClr val="tx1"/>
                </a:solidFill>
                <a:effectLst/>
                <a:latin typeface="+mn-lt"/>
                <a:ea typeface="ＭＳ Ｐゴシック" pitchFamily="-65" charset="-128"/>
                <a:cs typeface="ＭＳ Ｐゴシック" pitchFamily="-65" charset="-128"/>
              </a:rPr>
              <a:t>Najvažniji statistički podaci i najčešća krivična dela.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28</a:t>
            </a:fld>
            <a:endParaRPr lang="en-US"/>
          </a:p>
        </p:txBody>
      </p:sp>
    </p:spTree>
    <p:extLst>
      <p:ext uri="{BB962C8B-B14F-4D97-AF65-F5344CB8AC3E}">
        <p14:creationId xmlns:p14="http://schemas.microsoft.com/office/powerpoint/2010/main" val="1659530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rezervisano za pitanja polaznika</a:t>
            </a:r>
            <a:r>
              <a:rPr lang="en-US" dirty="0" smtClean="0"/>
              <a:t>.</a:t>
            </a:r>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29</a:t>
            </a:fld>
            <a:endParaRPr lang="en-US"/>
          </a:p>
        </p:txBody>
      </p:sp>
    </p:spTree>
    <p:extLst>
      <p:ext uri="{BB962C8B-B14F-4D97-AF65-F5344CB8AC3E}">
        <p14:creationId xmlns:p14="http://schemas.microsoft.com/office/powerpoint/2010/main" val="4247349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Ovaj i naredne </a:t>
            </a:r>
            <a:r>
              <a:rPr lang="sr-Latn-RS" sz="1200" kern="1200" dirty="0" err="1" smtClean="0">
                <a:solidFill>
                  <a:schemeClr val="tx1"/>
                </a:solidFill>
                <a:effectLst/>
                <a:latin typeface="+mn-lt"/>
                <a:ea typeface="ＭＳ Ｐゴシック" pitchFamily="-65" charset="-128"/>
                <a:cs typeface="ＭＳ Ｐゴシック" pitchFamily="-65" charset="-128"/>
              </a:rPr>
              <a:t>slajdove</a:t>
            </a:r>
            <a:r>
              <a:rPr lang="sr-Latn-RS" sz="1200" kern="1200" dirty="0" smtClean="0">
                <a:solidFill>
                  <a:schemeClr val="tx1"/>
                </a:solidFill>
                <a:effectLst/>
                <a:latin typeface="+mn-lt"/>
                <a:ea typeface="ＭＳ Ｐゴシック" pitchFamily="-65" charset="-128"/>
                <a:cs typeface="ＭＳ Ｐゴシック" pitchFamily="-65" charset="-128"/>
              </a:rPr>
              <a:t> treba da pripremi lokalni ekspert i da ih posveti domaćem sistemu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r>
              <a:rPr lang="sr-Latn-RS" sz="1200" kern="1200" dirty="0" err="1" smtClean="0">
                <a:solidFill>
                  <a:schemeClr val="tx1"/>
                </a:solidFill>
                <a:effectLst/>
                <a:latin typeface="+mn-lt"/>
                <a:ea typeface="ＭＳ Ｐゴシック" pitchFamily="-65" charset="-128"/>
                <a:cs typeface="ＭＳ Ｐゴシック" pitchFamily="-65" charset="-128"/>
              </a:rPr>
              <a:t>Slajdovi</a:t>
            </a:r>
            <a:r>
              <a:rPr lang="sr-Latn-RS" sz="1200" kern="1200" dirty="0" smtClean="0">
                <a:solidFill>
                  <a:schemeClr val="tx1"/>
                </a:solidFill>
                <a:effectLst/>
                <a:latin typeface="+mn-lt"/>
                <a:ea typeface="ＭＳ Ｐゴシック" pitchFamily="-65" charset="-128"/>
                <a:cs typeface="ＭＳ Ｐゴシック" pitchFamily="-65" charset="-128"/>
              </a:rPr>
              <a:t> treba da slede logiku materijala koji je prethodno prezentiran.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31</a:t>
            </a:fld>
            <a:endParaRPr lang="en-US"/>
          </a:p>
        </p:txBody>
      </p:sp>
    </p:spTree>
    <p:extLst>
      <p:ext uri="{BB962C8B-B14F-4D97-AF65-F5344CB8AC3E}">
        <p14:creationId xmlns:p14="http://schemas.microsoft.com/office/powerpoint/2010/main" val="8691669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rezervisano za pitanja polaznika</a:t>
            </a:r>
            <a:r>
              <a:rPr lang="en-US" dirty="0" smtClean="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32</a:t>
            </a:fld>
            <a:endParaRPr lang="en-US"/>
          </a:p>
        </p:txBody>
      </p:sp>
    </p:spTree>
    <p:extLst>
      <p:ext uri="{BB962C8B-B14F-4D97-AF65-F5344CB8AC3E}">
        <p14:creationId xmlns:p14="http://schemas.microsoft.com/office/powerpoint/2010/main" val="25666371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Ciljevi sesije</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Polaznici</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sada</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treba</a:t>
            </a:r>
            <a:r>
              <a:rPr lang="es-CL" sz="1200" kern="1200" dirty="0" smtClean="0">
                <a:solidFill>
                  <a:schemeClr val="tx1"/>
                </a:solidFill>
                <a:effectLst/>
                <a:latin typeface="+mn-lt"/>
                <a:ea typeface="ＭＳ Ｐゴシック" pitchFamily="-65" charset="-128"/>
                <a:cs typeface="ＭＳ Ｐゴシック" pitchFamily="-65" charset="-128"/>
              </a:rPr>
              <a:t> da </a:t>
            </a:r>
            <a:r>
              <a:rPr lang="es-CL" sz="1200" kern="1200" dirty="0" err="1" smtClean="0">
                <a:solidFill>
                  <a:schemeClr val="tx1"/>
                </a:solidFill>
                <a:effectLst/>
                <a:latin typeface="+mn-lt"/>
                <a:ea typeface="ＭＳ Ｐゴシック" pitchFamily="-65" charset="-128"/>
                <a:cs typeface="ＭＳ Ｐゴシック" pitchFamily="-65" charset="-128"/>
              </a:rPr>
              <a:t>budu</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spremni</a:t>
            </a:r>
            <a:r>
              <a:rPr lang="es-CL" sz="1200" kern="1200" dirty="0" smtClean="0">
                <a:solidFill>
                  <a:schemeClr val="tx1"/>
                </a:solidFill>
                <a:effectLst/>
                <a:latin typeface="+mn-lt"/>
                <a:ea typeface="ＭＳ Ｐゴシック" pitchFamily="-65" charset="-128"/>
                <a:cs typeface="ＭＳ Ｐゴシック" pitchFamily="-65" charset="-128"/>
              </a:rPr>
              <a:t> da </a:t>
            </a:r>
            <a:r>
              <a:rPr lang="es-CL" sz="1200" kern="1200" dirty="0" err="1" smtClean="0">
                <a:solidFill>
                  <a:schemeClr val="tx1"/>
                </a:solidFill>
                <a:effectLst/>
                <a:latin typeface="+mn-lt"/>
                <a:ea typeface="ＭＳ Ｐゴシック" pitchFamily="-65" charset="-128"/>
                <a:cs typeface="ＭＳ Ｐゴシック" pitchFamily="-65" charset="-128"/>
              </a:rPr>
              <a:t>usvoje</a:t>
            </a:r>
            <a:r>
              <a:rPr lang="es-CL" sz="1200" kern="1200" dirty="0" smtClean="0">
                <a:solidFill>
                  <a:schemeClr val="tx1"/>
                </a:solidFill>
                <a:effectLst/>
                <a:latin typeface="+mn-lt"/>
                <a:ea typeface="ＭＳ Ｐゴシック" pitchFamily="-65" charset="-128"/>
                <a:cs typeface="ＭＳ Ｐゴシック" pitchFamily="-65" charset="-128"/>
              </a:rPr>
              <a:t> i </a:t>
            </a:r>
            <a:r>
              <a:rPr lang="es-CL" sz="1200" kern="1200" dirty="0" err="1" smtClean="0">
                <a:solidFill>
                  <a:schemeClr val="tx1"/>
                </a:solidFill>
                <a:effectLst/>
                <a:latin typeface="+mn-lt"/>
                <a:ea typeface="ＭＳ Ｐゴシック" pitchFamily="-65" charset="-128"/>
                <a:cs typeface="ＭＳ Ｐゴシック" pitchFamily="-65" charset="-128"/>
              </a:rPr>
              <a:t>primene</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ono</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što</a:t>
            </a:r>
            <a:r>
              <a:rPr lang="es-CL" sz="1200" kern="1200" dirty="0" smtClean="0">
                <a:solidFill>
                  <a:schemeClr val="tx1"/>
                </a:solidFill>
                <a:effectLst/>
                <a:latin typeface="+mn-lt"/>
                <a:ea typeface="ＭＳ Ｐゴシック" pitchFamily="-65" charset="-128"/>
                <a:cs typeface="ＭＳ Ｐゴシック" pitchFamily="-65" charset="-128"/>
              </a:rPr>
              <a:t> </a:t>
            </a:r>
            <a:r>
              <a:rPr lang="es-CL" sz="1200" kern="1200" dirty="0" err="1" smtClean="0">
                <a:solidFill>
                  <a:schemeClr val="tx1"/>
                </a:solidFill>
                <a:effectLst/>
                <a:latin typeface="+mn-lt"/>
                <a:ea typeface="ＭＳ Ｐゴシック" pitchFamily="-65" charset="-128"/>
                <a:cs typeface="ＭＳ Ｐゴシック" pitchFamily="-65" charset="-128"/>
              </a:rPr>
              <a:t>im</a:t>
            </a:r>
            <a:r>
              <a:rPr lang="es-CL" sz="1200" kern="1200" dirty="0" smtClean="0">
                <a:solidFill>
                  <a:schemeClr val="tx1"/>
                </a:solidFill>
                <a:effectLst/>
                <a:latin typeface="+mn-lt"/>
                <a:ea typeface="ＭＳ Ｐゴシック" pitchFamily="-65" charset="-128"/>
                <a:cs typeface="ＭＳ Ｐゴシック" pitchFamily="-65" charset="-128"/>
              </a:rPr>
              <a:t> je </a:t>
            </a:r>
            <a:r>
              <a:rPr lang="es-CL" sz="1200" kern="1200" dirty="0" err="1" smtClean="0">
                <a:solidFill>
                  <a:schemeClr val="tx1"/>
                </a:solidFill>
                <a:effectLst/>
                <a:latin typeface="+mn-lt"/>
                <a:ea typeface="ＭＳ Ｐゴシック" pitchFamily="-65" charset="-128"/>
                <a:cs typeface="ＭＳ Ｐゴシック" pitchFamily="-65" charset="-128"/>
              </a:rPr>
              <a:t>prezentirano</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34</a:t>
            </a:fld>
            <a:endParaRPr lang="en-US"/>
          </a:p>
        </p:txBody>
      </p:sp>
    </p:spTree>
    <p:extLst>
      <p:ext uri="{BB962C8B-B14F-4D97-AF65-F5344CB8AC3E}">
        <p14:creationId xmlns:p14="http://schemas.microsoft.com/office/powerpoint/2010/main" val="3542967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	Vreme rezervisano za pitanja polaznika</a:t>
            </a:r>
            <a:r>
              <a:rPr lang="en-US" dirty="0" smtClean="0"/>
              <a:t>.</a:t>
            </a:r>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35</a:t>
            </a:fld>
            <a:endParaRPr lang="en-US"/>
          </a:p>
        </p:txBody>
      </p:sp>
    </p:spTree>
    <p:extLst>
      <p:ext uri="{BB962C8B-B14F-4D97-AF65-F5344CB8AC3E}">
        <p14:creationId xmlns:p14="http://schemas.microsoft.com/office/powerpoint/2010/main" val="423008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sr-Latn-RS" sz="1200" kern="1200" dirty="0" smtClean="0">
                <a:solidFill>
                  <a:schemeClr val="tx1"/>
                </a:solidFill>
                <a:effectLst/>
                <a:latin typeface="+mn-lt"/>
                <a:ea typeface="ＭＳ Ｐゴシック" pitchFamily="-65" charset="-128"/>
                <a:cs typeface="ＭＳ Ｐゴシック" pitchFamily="-65" charset="-128"/>
              </a:rPr>
              <a:t>	Na slajdu je predstavljen spisak osnovnih pitanja koja se odnose na nadležne organe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u svakoj zemlji. Ekspert može da pozove polaznike da se zajednički angažuju u pronalaženju odgovora</a:t>
            </a:r>
            <a:r>
              <a:rPr lang="es-CL" sz="1200" kern="1200" dirty="0" smtClean="0">
                <a:solidFill>
                  <a:schemeClr val="tx1"/>
                </a:solidFill>
                <a:effectLst/>
                <a:latin typeface="+mn-lt"/>
                <a:ea typeface="ＭＳ Ｐゴシック" pitchFamily="-65" charset="-128"/>
                <a:cs typeface="ＭＳ Ｐゴシック" pitchFamily="-65" charset="-128"/>
              </a:rPr>
              <a:t>.</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5</a:t>
            </a:fld>
            <a:endParaRPr lang="en-US"/>
          </a:p>
        </p:txBody>
      </p:sp>
    </p:spTree>
    <p:extLst>
      <p:ext uri="{BB962C8B-B14F-4D97-AF65-F5344CB8AC3E}">
        <p14:creationId xmlns:p14="http://schemas.microsoft.com/office/powerpoint/2010/main" val="272287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slajdu je predstavljeno u većoj meri fokusirano istraživanje i </a:t>
            </a:r>
            <a:r>
              <a:rPr lang="sr-Latn-RS" sz="1200" kern="1200" dirty="0" err="1" smtClean="0">
                <a:solidFill>
                  <a:schemeClr val="tx1"/>
                </a:solidFill>
                <a:effectLst/>
                <a:latin typeface="+mn-lt"/>
                <a:ea typeface="ＭＳ Ｐゴシック" pitchFamily="-65" charset="-128"/>
                <a:cs typeface="ＭＳ Ｐゴシック" pitchFamily="-65" charset="-128"/>
              </a:rPr>
              <a:t>samopreispitivanje</a:t>
            </a:r>
            <a:r>
              <a:rPr lang="sr-Latn-RS" sz="1200" kern="1200" dirty="0" smtClean="0">
                <a:solidFill>
                  <a:schemeClr val="tx1"/>
                </a:solidFill>
                <a:effectLst/>
                <a:latin typeface="+mn-lt"/>
                <a:ea typeface="ＭＳ Ｐゴシック" pitchFamily="-65" charset="-128"/>
                <a:cs typeface="ＭＳ Ｐゴシック" pitchFamily="-65" charset="-128"/>
              </a:rPr>
              <a:t> zakonskog i praktičnog domašaja specijalizovanih organa. Ekspert bi trebalo da povede diskusiju izlažući kratku analizu postojećeg stanja, a bilo bi dobro da mu se u daljoj diskusiji pridruže i polaznici.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Normativni nivo znači zakonsku, </a:t>
            </a:r>
            <a:r>
              <a:rPr lang="sr-Latn-RS" sz="1200" kern="1200" dirty="0" err="1" smtClean="0">
                <a:solidFill>
                  <a:schemeClr val="tx1"/>
                </a:solidFill>
                <a:effectLst/>
                <a:latin typeface="+mn-lt"/>
                <a:ea typeface="ＭＳ Ｐゴシック" pitchFamily="-65" charset="-128"/>
                <a:cs typeface="ＭＳ Ｐゴシック" pitchFamily="-65" charset="-128"/>
              </a:rPr>
              <a:t>podzakonsku</a:t>
            </a:r>
            <a:r>
              <a:rPr lang="sr-Latn-RS" sz="1200" kern="1200" dirty="0" smtClean="0">
                <a:solidFill>
                  <a:schemeClr val="tx1"/>
                </a:solidFill>
                <a:effectLst/>
                <a:latin typeface="+mn-lt"/>
                <a:ea typeface="ＭＳ Ｐゴシック" pitchFamily="-65" charset="-128"/>
                <a:cs typeface="ＭＳ Ｐゴシック" pitchFamily="-65" charset="-128"/>
              </a:rPr>
              <a:t> ili još užu regulativu. Ostala pitanja se podrazumevaju.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6</a:t>
            </a:fld>
            <a:endParaRPr lang="en-US"/>
          </a:p>
        </p:txBody>
      </p:sp>
    </p:spTree>
    <p:extLst>
      <p:ext uri="{BB962C8B-B14F-4D97-AF65-F5344CB8AC3E}">
        <p14:creationId xmlns:p14="http://schemas.microsoft.com/office/powerpoint/2010/main" val="3808075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Ovaj slajd treba detaljnije da objasni način ustrojstva specijalizovanog organa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Koja vrsta regulative uređuje njegov rad, koja je njegova nadležnost, koliko je dobro obučen i opremljen, da li postoje veze između tog organa i drugih organa u sistemu itd.?</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može da pozove delegate da učestvuju tako što će sami odgovarati na pitanja.</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7</a:t>
            </a:fld>
            <a:endParaRPr lang="en-US"/>
          </a:p>
        </p:txBody>
      </p:sp>
    </p:spTree>
    <p:extLst>
      <p:ext uri="{BB962C8B-B14F-4D97-AF65-F5344CB8AC3E}">
        <p14:creationId xmlns:p14="http://schemas.microsoft.com/office/powerpoint/2010/main" val="383168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Na ovom slajdu je dat </a:t>
            </a:r>
            <a:r>
              <a:rPr lang="sr-Latn-RS" sz="1200" kern="1200" dirty="0" err="1" smtClean="0">
                <a:solidFill>
                  <a:schemeClr val="tx1"/>
                </a:solidFill>
                <a:effectLst/>
                <a:latin typeface="+mn-lt"/>
                <a:ea typeface="ＭＳ Ｐゴシック" pitchFamily="-65" charset="-128"/>
                <a:cs typeface="ＭＳ Ｐゴシック" pitchFamily="-65" charset="-128"/>
              </a:rPr>
              <a:t>podrobniji</a:t>
            </a:r>
            <a:r>
              <a:rPr lang="sr-Latn-RS" sz="1200" kern="1200" dirty="0" smtClean="0">
                <a:solidFill>
                  <a:schemeClr val="tx1"/>
                </a:solidFill>
                <a:effectLst/>
                <a:latin typeface="+mn-lt"/>
                <a:ea typeface="ＭＳ Ｐゴシック" pitchFamily="-65" charset="-128"/>
                <a:cs typeface="ＭＳ Ｐゴシック" pitchFamily="-65" charset="-128"/>
              </a:rPr>
              <a:t> uvid u nadležnosti/ovlašćenja i ustrojstvo specijalizovanog pravnog okvira i posebnih organa. Ta pitanja u suštini predstavljaju spisak ovlašćenja koja bi trebalo da imaju specijalizovani organi nadležni za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visokotehnološki</a:t>
            </a:r>
            <a:r>
              <a:rPr lang="sr-Latn-RS" sz="1200" kern="1200" dirty="0" smtClean="0">
                <a:solidFill>
                  <a:schemeClr val="tx1"/>
                </a:solidFill>
                <a:effectLst/>
                <a:latin typeface="+mn-lt"/>
                <a:ea typeface="ＭＳ Ｐゴシック" pitchFamily="-65" charset="-128"/>
                <a:cs typeface="ＭＳ Ｐゴシック" pitchFamily="-65" charset="-128"/>
              </a:rPr>
              <a:t> kriminal da bi bili delotvorni. Bez toga teško da bi se uopšte moglo reći da neka zemlja ima delotvoran pravni okvir i da ima izglede da valjano funkcioniše sistem kome nedostaje neki od navedenih delova.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I ovde bi trebalo da se ekspert angažuje u diskusiji s polaznicima od kojih se očekuje da odgovaraju na pitanja i predstave domaću situaciju.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8</a:t>
            </a:fld>
            <a:endParaRPr lang="en-US"/>
          </a:p>
        </p:txBody>
      </p:sp>
    </p:spTree>
    <p:extLst>
      <p:ext uri="{BB962C8B-B14F-4D97-AF65-F5344CB8AC3E}">
        <p14:creationId xmlns:p14="http://schemas.microsoft.com/office/powerpoint/2010/main" val="11592326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u vidu pitanja elemente neophodne za izgradnju kapaciteta organa nadležnih za borbu protiv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Ovde su navedeni svi delovi sistema za suzbijanje kriminala i borbu protiv njega.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treba da se angažuje zajedno sa polaznicima u diskusiji u kojoj oni treba da odgovaraju na pitanja i predstavljaju domaću situaciju. </a:t>
            </a:r>
            <a:endParaRPr lang="en-US" sz="1200" kern="1200" dirty="0" smtClean="0">
              <a:solidFill>
                <a:schemeClr val="tx1"/>
              </a:solidFill>
              <a:effectLst/>
              <a:latin typeface="+mn-lt"/>
              <a:ea typeface="ＭＳ Ｐゴシック" pitchFamily="-65" charset="-128"/>
              <a:cs typeface="ＭＳ Ｐゴシック" pitchFamily="-65" charset="-128"/>
            </a:endParaRPr>
          </a:p>
          <a:p>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9</a:t>
            </a:fld>
            <a:endParaRPr lang="en-US"/>
          </a:p>
        </p:txBody>
      </p:sp>
    </p:spTree>
    <p:extLst>
      <p:ext uri="{BB962C8B-B14F-4D97-AF65-F5344CB8AC3E}">
        <p14:creationId xmlns:p14="http://schemas.microsoft.com/office/powerpoint/2010/main" val="1702649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r-Latn-RS" sz="1200" kern="1200" dirty="0" smtClean="0">
                <a:solidFill>
                  <a:schemeClr val="tx1"/>
                </a:solidFill>
                <a:effectLst/>
                <a:latin typeface="+mn-lt"/>
                <a:ea typeface="ＭＳ Ｐゴシック" pitchFamily="-65" charset="-128"/>
                <a:cs typeface="ＭＳ Ｐゴシック" pitchFamily="-65" charset="-128"/>
              </a:rPr>
              <a:t>	Slajd opisuje u obliku pitanja neophodne elemente kanala saradnje, kako horizontalno, tako i vertikalno. Suzbijanje </a:t>
            </a:r>
            <a:r>
              <a:rPr lang="sr-Latn-RS" sz="1200" kern="1200" dirty="0" err="1" smtClean="0">
                <a:solidFill>
                  <a:schemeClr val="tx1"/>
                </a:solidFill>
                <a:effectLst/>
                <a:latin typeface="+mn-lt"/>
                <a:ea typeface="ＭＳ Ｐゴシック" pitchFamily="-65" charset="-128"/>
                <a:cs typeface="ＭＳ Ｐゴシック" pitchFamily="-65" charset="-128"/>
              </a:rPr>
              <a:t>visokotehnološkog</a:t>
            </a:r>
            <a:r>
              <a:rPr lang="sr-Latn-RS" sz="1200" kern="1200" dirty="0" smtClean="0">
                <a:solidFill>
                  <a:schemeClr val="tx1"/>
                </a:solidFill>
                <a:effectLst/>
                <a:latin typeface="+mn-lt"/>
                <a:ea typeface="ＭＳ Ｐゴシック" pitchFamily="-65" charset="-128"/>
                <a:cs typeface="ＭＳ Ｐゴシック" pitchFamily="-65" charset="-128"/>
              </a:rPr>
              <a:t> kriminala više od svih ostalih oblika borbe protiv kriminaliteta zahteva hitnu i plodonosnu saradnju. Ekspert treba da naglasi tu činjenicu.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a:t>
            </a:r>
            <a:endParaRPr lang="en-US" sz="1200" kern="1200" dirty="0" smtClean="0">
              <a:solidFill>
                <a:schemeClr val="tx1"/>
              </a:solidFill>
              <a:effectLst/>
              <a:latin typeface="+mn-lt"/>
              <a:ea typeface="ＭＳ Ｐゴシック" pitchFamily="-65" charset="-128"/>
              <a:cs typeface="ＭＳ Ｐゴシック" pitchFamily="-65" charset="-128"/>
            </a:endParaRPr>
          </a:p>
          <a:p>
            <a:r>
              <a:rPr lang="sr-Latn-RS" sz="1200" kern="1200" dirty="0" smtClean="0">
                <a:solidFill>
                  <a:schemeClr val="tx1"/>
                </a:solidFill>
                <a:effectLst/>
                <a:latin typeface="+mn-lt"/>
                <a:ea typeface="ＭＳ Ｐゴシック" pitchFamily="-65" charset="-128"/>
                <a:cs typeface="ＭＳ Ｐゴシック" pitchFamily="-65" charset="-128"/>
              </a:rPr>
              <a:t>	Ekspert treba da se angažuje zajedno sa polaznicima u diskusiji u kojoj oni treba da odgovaraju na pitanja i predstavljaju domaću situaciju. </a:t>
            </a:r>
            <a:endParaRPr lang="en-US"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10</a:t>
            </a:fld>
            <a:endParaRPr lang="en-US"/>
          </a:p>
        </p:txBody>
      </p:sp>
    </p:spTree>
    <p:extLst>
      <p:ext uri="{BB962C8B-B14F-4D97-AF65-F5344CB8AC3E}">
        <p14:creationId xmlns:p14="http://schemas.microsoft.com/office/powerpoint/2010/main" val="11399626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sr-Latn-RS" dirty="0" smtClean="0"/>
              <a:t>Vreme rezervisano</a:t>
            </a:r>
            <a:r>
              <a:rPr lang="sr-Latn-RS" baseline="0" dirty="0" smtClean="0"/>
              <a:t> za pitanja polaznika</a:t>
            </a:r>
            <a:r>
              <a:rPr lang="en-US" dirty="0" smtClean="0"/>
              <a:t>.</a:t>
            </a:r>
            <a:endParaRPr lang="en-GB" dirty="0"/>
          </a:p>
          <a:p>
            <a:endParaRPr lang="en-GB" dirty="0"/>
          </a:p>
        </p:txBody>
      </p:sp>
      <p:sp>
        <p:nvSpPr>
          <p:cNvPr id="4" name="Slide Number Placeholder 3"/>
          <p:cNvSpPr>
            <a:spLocks noGrp="1"/>
          </p:cNvSpPr>
          <p:nvPr>
            <p:ph type="sldNum" sz="quarter" idx="5"/>
          </p:nvPr>
        </p:nvSpPr>
        <p:spPr/>
        <p:txBody>
          <a:bodyPr/>
          <a:lstStyle/>
          <a:p>
            <a:pPr>
              <a:defRPr/>
            </a:pPr>
            <a:fld id="{26CF4C01-59D1-40AC-ABAA-0AE036E9F18B}" type="slidenum">
              <a:rPr lang="en-US" smtClean="0"/>
              <a:pPr>
                <a:defRPr/>
              </a:pPr>
              <a:t>11</a:t>
            </a:fld>
            <a:endParaRPr lang="en-US"/>
          </a:p>
        </p:txBody>
      </p:sp>
    </p:spTree>
    <p:extLst>
      <p:ext uri="{BB962C8B-B14F-4D97-AF65-F5344CB8AC3E}">
        <p14:creationId xmlns:p14="http://schemas.microsoft.com/office/powerpoint/2010/main" val="2952388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F985A80-396C-432A-AED1-BB91A46A9726}" type="datetime1">
              <a:rPr lang="en-US" smtClean="0"/>
              <a:t>3/31/2021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AC3DF9-EB27-4BC5-A9AA-9B5C3DCB30A7}" type="slidenum">
              <a:rPr lang="en-US"/>
              <a:pPr>
                <a:defRPr/>
              </a:pPr>
              <a:t>‹#›</a:t>
            </a:fld>
            <a:endParaRPr lang="en-US"/>
          </a:p>
        </p:txBody>
      </p:sp>
    </p:spTree>
    <p:extLst>
      <p:ext uri="{BB962C8B-B14F-4D97-AF65-F5344CB8AC3E}">
        <p14:creationId xmlns:p14="http://schemas.microsoft.com/office/powerpoint/2010/main" val="30413563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65D87E4E-3D49-4E25-B91F-1AF555572B9A}" type="datetime1">
              <a:rPr lang="en-US" smtClean="0"/>
              <a:t>3/31/2021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8759AC-EF4E-4891-8C4E-2B6B0574FFCB}" type="slidenum">
              <a:rPr lang="en-US"/>
              <a:pPr>
                <a:defRPr/>
              </a:pPr>
              <a:t>‹#›</a:t>
            </a:fld>
            <a:endParaRPr lang="en-US"/>
          </a:p>
        </p:txBody>
      </p:sp>
    </p:spTree>
    <p:extLst>
      <p:ext uri="{BB962C8B-B14F-4D97-AF65-F5344CB8AC3E}">
        <p14:creationId xmlns:p14="http://schemas.microsoft.com/office/powerpoint/2010/main" val="3127994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1FA30660-A67E-4513-A4DA-263C7D4FFDA1}" type="datetime1">
              <a:rPr lang="en-US" smtClean="0"/>
              <a:t>3/31/2021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1468EF-0C7D-4815-977B-643162CBB358}" type="slidenum">
              <a:rPr lang="en-US"/>
              <a:pPr>
                <a:defRPr/>
              </a:pPr>
              <a:t>‹#›</a:t>
            </a:fld>
            <a:endParaRPr lang="en-US"/>
          </a:p>
        </p:txBody>
      </p:sp>
    </p:spTree>
    <p:extLst>
      <p:ext uri="{BB962C8B-B14F-4D97-AF65-F5344CB8AC3E}">
        <p14:creationId xmlns:p14="http://schemas.microsoft.com/office/powerpoint/2010/main" val="952416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lvl1pPr>
              <a:defRPr/>
            </a:lvl1pPr>
          </a:lstStyle>
          <a:p>
            <a:pPr>
              <a:defRPr/>
            </a:pPr>
            <a:fld id="{02A1A101-F5D9-4E0F-A2E3-31653A394A9B}" type="datetime1">
              <a:rPr lang="en-US" smtClean="0"/>
              <a:t>3/31/2021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E62E50F-F83A-42AC-8BE7-462956D58F63}" type="slidenum">
              <a:rPr lang="en-US"/>
              <a:pPr>
                <a:defRPr/>
              </a:pPr>
              <a:t>‹#›</a:t>
            </a:fld>
            <a:endParaRPr lang="en-US"/>
          </a:p>
        </p:txBody>
      </p:sp>
    </p:spTree>
    <p:extLst>
      <p:ext uri="{BB962C8B-B14F-4D97-AF65-F5344CB8AC3E}">
        <p14:creationId xmlns:p14="http://schemas.microsoft.com/office/powerpoint/2010/main" val="2345580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lvl1pPr>
              <a:defRPr/>
            </a:lvl1pPr>
          </a:lstStyle>
          <a:p>
            <a:pPr>
              <a:defRPr/>
            </a:pPr>
            <a:fld id="{F237E559-1D42-4C9E-AF2B-8C267B8483A3}" type="datetime1">
              <a:rPr lang="en-US" smtClean="0"/>
              <a:t>3/31/2021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EAF6ED3-4F23-422B-A4EE-4F2AB80A7581}" type="slidenum">
              <a:rPr lang="en-US"/>
              <a:pPr>
                <a:defRPr/>
              </a:pPr>
              <a:t>‹#›</a:t>
            </a:fld>
            <a:endParaRPr lang="en-US"/>
          </a:p>
        </p:txBody>
      </p:sp>
    </p:spTree>
    <p:extLst>
      <p:ext uri="{BB962C8B-B14F-4D97-AF65-F5344CB8AC3E}">
        <p14:creationId xmlns:p14="http://schemas.microsoft.com/office/powerpoint/2010/main" val="1030461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3"/>
          <p:cNvSpPr>
            <a:spLocks noGrp="1"/>
          </p:cNvSpPr>
          <p:nvPr>
            <p:ph type="dt" sz="half" idx="10"/>
          </p:nvPr>
        </p:nvSpPr>
        <p:spPr/>
        <p:txBody>
          <a:bodyPr/>
          <a:lstStyle>
            <a:lvl1pPr>
              <a:defRPr/>
            </a:lvl1pPr>
          </a:lstStyle>
          <a:p>
            <a:pPr>
              <a:defRPr/>
            </a:pPr>
            <a:fld id="{1D44EE50-C615-4D24-A3C7-A3917EF0D195}" type="datetime1">
              <a:rPr lang="en-US" smtClean="0"/>
              <a:t>3/31/2021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1016F37-E157-4A71-B74F-13F2098F89EA}" type="slidenum">
              <a:rPr lang="en-US"/>
              <a:pPr>
                <a:defRPr/>
              </a:pPr>
              <a:t>‹#›</a:t>
            </a:fld>
            <a:endParaRPr lang="en-US"/>
          </a:p>
        </p:txBody>
      </p:sp>
    </p:spTree>
    <p:extLst>
      <p:ext uri="{BB962C8B-B14F-4D97-AF65-F5344CB8AC3E}">
        <p14:creationId xmlns:p14="http://schemas.microsoft.com/office/powerpoint/2010/main" val="24111975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3"/>
          <p:cNvSpPr>
            <a:spLocks noGrp="1"/>
          </p:cNvSpPr>
          <p:nvPr>
            <p:ph type="dt" sz="half" idx="10"/>
          </p:nvPr>
        </p:nvSpPr>
        <p:spPr/>
        <p:txBody>
          <a:bodyPr/>
          <a:lstStyle>
            <a:lvl1pPr>
              <a:defRPr/>
            </a:lvl1pPr>
          </a:lstStyle>
          <a:p>
            <a:pPr>
              <a:defRPr/>
            </a:pPr>
            <a:fld id="{73BDF75B-5A96-4B4E-909F-7188D5946C4A}" type="datetime1">
              <a:rPr lang="en-US" smtClean="0"/>
              <a:t>3/31/2021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6CED92E-D081-4650-BDA2-FDC72F732BC2}" type="slidenum">
              <a:rPr lang="en-US"/>
              <a:pPr>
                <a:defRPr/>
              </a:pPr>
              <a:t>‹#›</a:t>
            </a:fld>
            <a:endParaRPr lang="en-US"/>
          </a:p>
        </p:txBody>
      </p:sp>
    </p:spTree>
    <p:extLst>
      <p:ext uri="{BB962C8B-B14F-4D97-AF65-F5344CB8AC3E}">
        <p14:creationId xmlns:p14="http://schemas.microsoft.com/office/powerpoint/2010/main" val="2968236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745634-5B54-4CAE-83D1-A8AF6AAE209A}" type="datetime1">
              <a:rPr lang="en-US" smtClean="0"/>
              <a:t>3/31/2021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1119672-D0A0-4718-8BBB-2A72124EA1FA}" type="slidenum">
              <a:rPr lang="en-US"/>
              <a:pPr>
                <a:defRPr/>
              </a:pPr>
              <a:t>‹#›</a:t>
            </a:fld>
            <a:endParaRPr lang="en-US"/>
          </a:p>
        </p:txBody>
      </p:sp>
    </p:spTree>
    <p:extLst>
      <p:ext uri="{BB962C8B-B14F-4D97-AF65-F5344CB8AC3E}">
        <p14:creationId xmlns:p14="http://schemas.microsoft.com/office/powerpoint/2010/main" val="4421053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BF79A50-A670-4F3D-AEBB-FB493323224A}" type="datetime1">
              <a:rPr lang="en-US" smtClean="0"/>
              <a:t>3/31/2021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E1F2CE5-82EE-4D86-A1BA-A62E2F853B8E}" type="slidenum">
              <a:rPr lang="en-US"/>
              <a:pPr>
                <a:defRPr/>
              </a:pPr>
              <a:t>‹#›</a:t>
            </a:fld>
            <a:endParaRPr lang="en-US"/>
          </a:p>
        </p:txBody>
      </p:sp>
    </p:spTree>
    <p:extLst>
      <p:ext uri="{BB962C8B-B14F-4D97-AF65-F5344CB8AC3E}">
        <p14:creationId xmlns:p14="http://schemas.microsoft.com/office/powerpoint/2010/main" val="1194574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4292BC24-DDCD-4AF4-94D4-31CBBA7DC30E}" type="datetime1">
              <a:rPr lang="en-US" smtClean="0"/>
              <a:t>3/31/2021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0783FF-B27A-4DA4-8DF3-25C8A2D9A4EA}" type="slidenum">
              <a:rPr lang="en-US"/>
              <a:pPr>
                <a:defRPr/>
              </a:pPr>
              <a:t>‹#›</a:t>
            </a:fld>
            <a:endParaRPr lang="en-US"/>
          </a:p>
        </p:txBody>
      </p:sp>
    </p:spTree>
    <p:extLst>
      <p:ext uri="{BB962C8B-B14F-4D97-AF65-F5344CB8AC3E}">
        <p14:creationId xmlns:p14="http://schemas.microsoft.com/office/powerpoint/2010/main" val="12595784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3"/>
          <p:cNvSpPr>
            <a:spLocks noGrp="1"/>
          </p:cNvSpPr>
          <p:nvPr>
            <p:ph type="dt" sz="half" idx="10"/>
          </p:nvPr>
        </p:nvSpPr>
        <p:spPr/>
        <p:txBody>
          <a:bodyPr/>
          <a:lstStyle>
            <a:lvl1pPr>
              <a:defRPr/>
            </a:lvl1pPr>
          </a:lstStyle>
          <a:p>
            <a:pPr>
              <a:defRPr/>
            </a:pPr>
            <a:fld id="{99F740F2-BF0B-43DC-8CFA-2E210D9DDBF7}" type="datetime1">
              <a:rPr lang="en-US" smtClean="0"/>
              <a:t>3/31/2021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A79B6B6-9482-44D1-B9B3-C0B6ADDE66E2}" type="slidenum">
              <a:rPr lang="en-US"/>
              <a:pPr>
                <a:defRPr/>
              </a:pPr>
              <a:t>‹#›</a:t>
            </a:fld>
            <a:endParaRPr lang="en-US"/>
          </a:p>
        </p:txBody>
      </p:sp>
    </p:spTree>
    <p:extLst>
      <p:ext uri="{BB962C8B-B14F-4D97-AF65-F5344CB8AC3E}">
        <p14:creationId xmlns:p14="http://schemas.microsoft.com/office/powerpoint/2010/main" val="3314257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t>Click to edit Master title style</a:t>
            </a:r>
            <a:endParaRPr lang="en-US"/>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latin typeface="Calibri" pitchFamily="34" charset="0"/>
              </a:defRPr>
            </a:lvl1pPr>
          </a:lstStyle>
          <a:p>
            <a:pPr>
              <a:defRPr/>
            </a:pPr>
            <a:fld id="{3D6731DF-1C75-45F0-AD20-F5D76F80E562}" type="datetime1">
              <a:rPr lang="en-US" smtClean="0"/>
              <a:t>3/31/2021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latin typeface="Calibri" pitchFamily="34" charset="0"/>
              </a:defRPr>
            </a:lvl1pPr>
          </a:lstStyle>
          <a:p>
            <a:pPr>
              <a:defRPr/>
            </a:pPr>
            <a:fld id="{33356E94-CB88-43B7-8FBD-51FAC28F172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2928926" y="6279703"/>
            <a:ext cx="30721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en-US" sz="2400" b="1" i="0" u="none" strike="noStrike" cap="none" normalizeH="0" baseline="0" dirty="0">
                <a:ln>
                  <a:noFill/>
                </a:ln>
                <a:solidFill>
                  <a:srgbClr val="2F618F"/>
                </a:solidFill>
                <a:effectLst/>
                <a:latin typeface="Arial Narrow" panose="020B0606020202030204" pitchFamily="34" charset="0"/>
                <a:ea typeface="Calibri" pitchFamily="34" charset="0"/>
                <a:cs typeface="Times New Roman" pitchFamily="18" charset="0"/>
              </a:rPr>
              <a:t>www.coe.int/cybercrime</a:t>
            </a:r>
            <a:endParaRPr kumimoji="0" lang="en-GB" altLang="en-US" sz="2400" b="0" i="0" u="none" strike="noStrike" cap="none" normalizeH="0" baseline="0" dirty="0">
              <a:ln>
                <a:noFill/>
              </a:ln>
              <a:solidFill>
                <a:schemeClr val="tx1"/>
              </a:solidFill>
              <a:effectLst/>
              <a:latin typeface="Arial Narrow" panose="020B0606020202030204" pitchFamily="34" charset="0"/>
              <a:cs typeface="Arial" pitchFamily="34" charset="0"/>
            </a:endParaRPr>
          </a:p>
        </p:txBody>
      </p:sp>
      <p:sp>
        <p:nvSpPr>
          <p:cNvPr id="10" name="Rectangle 9"/>
          <p:cNvSpPr/>
          <p:nvPr/>
        </p:nvSpPr>
        <p:spPr>
          <a:xfrm>
            <a:off x="179512" y="1727299"/>
            <a:ext cx="8750206" cy="4493538"/>
          </a:xfrm>
          <a:prstGeom prst="rect">
            <a:avLst/>
          </a:prstGeom>
          <a:ln>
            <a:noFill/>
          </a:ln>
        </p:spPr>
        <p:txBody>
          <a:bodyPr wrap="square">
            <a:spAutoFit/>
          </a:bodyPr>
          <a:lstStyle/>
          <a:p>
            <a:pPr algn="ctr"/>
            <a:r>
              <a:rPr lang="sr-Latn-RS" sz="3600" b="1" i="1" dirty="0" smtClean="0">
                <a:solidFill>
                  <a:schemeClr val="tx2"/>
                </a:solidFill>
              </a:rPr>
              <a:t>Uvodni kurs </a:t>
            </a:r>
            <a:r>
              <a:rPr lang="sr-Latn-RS" sz="3600" b="1" i="1" dirty="0" err="1">
                <a:solidFill>
                  <a:schemeClr val="tx2"/>
                </a:solidFill>
              </a:rPr>
              <a:t>P</a:t>
            </a:r>
            <a:r>
              <a:rPr lang="sr-Latn-RS" sz="3600" b="1" i="1" dirty="0" err="1" smtClean="0">
                <a:solidFill>
                  <a:schemeClr val="tx2"/>
                </a:solidFill>
              </a:rPr>
              <a:t>ravosudne</a:t>
            </a:r>
            <a:r>
              <a:rPr lang="sr-Latn-RS" sz="3600" b="1" i="1" dirty="0" smtClean="0">
                <a:solidFill>
                  <a:schemeClr val="tx2"/>
                </a:solidFill>
              </a:rPr>
              <a:t> obuke za sudije i tužioce u oblasti </a:t>
            </a:r>
            <a:r>
              <a:rPr lang="sr-Latn-RS" sz="3600" b="1" i="1" dirty="0" err="1" smtClean="0">
                <a:solidFill>
                  <a:schemeClr val="tx2"/>
                </a:solidFill>
              </a:rPr>
              <a:t>visokotehnološkog</a:t>
            </a:r>
            <a:r>
              <a:rPr lang="sr-Latn-RS" sz="3600" b="1" i="1" dirty="0" smtClean="0">
                <a:solidFill>
                  <a:schemeClr val="tx2"/>
                </a:solidFill>
              </a:rPr>
              <a:t> kriminala</a:t>
            </a:r>
            <a:endParaRPr lang="fr-FR" b="1" dirty="0"/>
          </a:p>
          <a:p>
            <a:pPr algn="ctr"/>
            <a:endParaRPr lang="fr-FR" b="1" dirty="0"/>
          </a:p>
          <a:p>
            <a:pPr marL="0" indent="0" algn="ctr">
              <a:buFont typeface="Arial" charset="0"/>
              <a:buNone/>
              <a:defRPr/>
            </a:pPr>
            <a:r>
              <a:rPr lang="fr-FR" b="1" dirty="0"/>
              <a:t> </a:t>
            </a:r>
            <a:endParaRPr lang="fr-FR" sz="3200" b="1" dirty="0">
              <a:solidFill>
                <a:schemeClr val="tx2"/>
              </a:solidFill>
            </a:endParaRPr>
          </a:p>
          <a:p>
            <a:pPr marL="0" indent="0" algn="ctr">
              <a:buFont typeface="Arial" charset="0"/>
              <a:buNone/>
              <a:defRPr/>
            </a:pPr>
            <a:r>
              <a:rPr lang="sr-Latn-RS" sz="3200" b="1" dirty="0" smtClean="0">
                <a:solidFill>
                  <a:schemeClr val="tx2"/>
                </a:solidFill>
              </a:rPr>
              <a:t>Sesija </a:t>
            </a:r>
            <a:r>
              <a:rPr lang="en-GB" sz="3200" b="1" dirty="0" smtClean="0">
                <a:solidFill>
                  <a:schemeClr val="tx2"/>
                </a:solidFill>
              </a:rPr>
              <a:t>3.x </a:t>
            </a:r>
            <a:endParaRPr lang="en-GB" sz="3200" b="1" dirty="0">
              <a:solidFill>
                <a:schemeClr val="tx2"/>
              </a:solidFill>
            </a:endParaRPr>
          </a:p>
          <a:p>
            <a:pPr marL="0" indent="0" algn="ctr">
              <a:buFont typeface="Arial" charset="0"/>
              <a:buNone/>
              <a:defRPr/>
            </a:pPr>
            <a:r>
              <a:rPr lang="sr-Latn-RS" sz="3200" b="1" dirty="0" smtClean="0">
                <a:solidFill>
                  <a:schemeClr val="tx2"/>
                </a:solidFill>
              </a:rPr>
              <a:t>Opšti pregled istrage </a:t>
            </a:r>
            <a:r>
              <a:rPr lang="sr-Latn-RS" sz="3200" b="1" dirty="0" err="1" smtClean="0">
                <a:solidFill>
                  <a:schemeClr val="tx2"/>
                </a:solidFill>
              </a:rPr>
              <a:t>visokotehnološkog</a:t>
            </a:r>
            <a:r>
              <a:rPr lang="sr-Latn-RS" sz="3200" b="1" dirty="0" smtClean="0">
                <a:solidFill>
                  <a:schemeClr val="tx2"/>
                </a:solidFill>
              </a:rPr>
              <a:t> kriminala</a:t>
            </a:r>
            <a:r>
              <a:rPr lang="en-GB" sz="3200" b="1" dirty="0" smtClean="0">
                <a:solidFill>
                  <a:schemeClr val="tx2"/>
                </a:solidFill>
              </a:rPr>
              <a:t>:</a:t>
            </a:r>
            <a:endParaRPr lang="en-GB" sz="3200" b="1" dirty="0">
              <a:solidFill>
                <a:schemeClr val="tx2"/>
              </a:solidFill>
            </a:endParaRPr>
          </a:p>
          <a:p>
            <a:pPr marL="0" indent="0" algn="ctr">
              <a:buFont typeface="Arial" charset="0"/>
              <a:buNone/>
              <a:defRPr/>
            </a:pPr>
            <a:r>
              <a:rPr lang="sr-Latn-RS" sz="3200" b="1" dirty="0" smtClean="0">
                <a:solidFill>
                  <a:schemeClr val="tx2"/>
                </a:solidFill>
              </a:rPr>
              <a:t>Domaće i međunarodno iskustvo</a:t>
            </a:r>
            <a:endParaRPr lang="en-GB" sz="3200" b="1" dirty="0">
              <a:solidFill>
                <a:schemeClr val="tx2"/>
              </a:solidFill>
            </a:endParaRPr>
          </a:p>
        </p:txBody>
      </p:sp>
      <p:sp>
        <p:nvSpPr>
          <p:cNvPr id="11" name="Rectangle 10">
            <a:extLst>
              <a:ext uri="{FF2B5EF4-FFF2-40B4-BE49-F238E27FC236}">
                <a16:creationId xmlns:a16="http://schemas.microsoft.com/office/drawing/2014/main" xmlns="" id="{28D03BE2-FB8E-7347-AE47-AF895B0A6135}"/>
              </a:ext>
            </a:extLst>
          </p:cNvPr>
          <p:cNvSpPr/>
          <p:nvPr/>
        </p:nvSpPr>
        <p:spPr>
          <a:xfrm>
            <a:off x="-16565" y="-4763"/>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9" name="Picture 4">
            <a:extLst>
              <a:ext uri="{FF2B5EF4-FFF2-40B4-BE49-F238E27FC236}">
                <a16:creationId xmlns:a16="http://schemas.microsoft.com/office/drawing/2014/main" xmlns="" id="{753D533C-3528-6B42-B05B-8356FF76FC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65" y="-4254"/>
            <a:ext cx="1321766" cy="107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3">
            <a:extLst>
              <a:ext uri="{FF2B5EF4-FFF2-40B4-BE49-F238E27FC236}">
                <a16:creationId xmlns:a16="http://schemas.microsoft.com/office/drawing/2014/main" xmlns="" id="{E9D04F56-8666-F64D-B157-6DE9DDF12FF0}"/>
              </a:ext>
            </a:extLst>
          </p:cNvPr>
          <p:cNvSpPr txBox="1">
            <a:spLocks noChangeArrowheads="1"/>
          </p:cNvSpPr>
          <p:nvPr/>
        </p:nvSpPr>
        <p:spPr bwMode="auto">
          <a:xfrm>
            <a:off x="1278836" y="-11113"/>
            <a:ext cx="38179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sr-Latn-CS" altLang="en-US" sz="1400" dirty="0">
              <a:solidFill>
                <a:schemeClr val="bg1"/>
              </a:solidFill>
              <a:ea typeface="MS PGothic" panose="020B0600070205080204" pitchFamily="34" charset="-128"/>
            </a:endParaRPr>
          </a:p>
          <a:p>
            <a:pPr eaLnBrk="1" hangingPunct="1">
              <a:spcBef>
                <a:spcPct val="0"/>
              </a:spcBef>
              <a:buFontTx/>
              <a:buNone/>
            </a:pPr>
            <a:endParaRPr lang="sr-Latn-CS" altLang="en-US" sz="1600" b="1" dirty="0">
              <a:solidFill>
                <a:schemeClr val="bg1"/>
              </a:solidFill>
              <a:latin typeface="Arial Narrow" panose="020B0604020202020204" pitchFamily="34" charset="0"/>
              <a:ea typeface="MS PGothic" panose="020B0600070205080204" pitchFamily="34" charset="-128"/>
            </a:endParaRPr>
          </a:p>
        </p:txBody>
      </p:sp>
      <p:pic>
        <p:nvPicPr>
          <p:cNvPr id="21" name="Picture 8" descr="http://www.coe.int/documents/16695/995226/Funded+EU%2BCOE+-+Implemented+COE+dark+background.png/643b8f9d-517b-4fad-82f4-488bde2625b0?t=1375371137000?t=1375371137000">
            <a:extLst>
              <a:ext uri="{FF2B5EF4-FFF2-40B4-BE49-F238E27FC236}">
                <a16:creationId xmlns:a16="http://schemas.microsoft.com/office/drawing/2014/main" xmlns="" id="{5F39A16C-F9D3-2A4D-98FE-6E0DFED1E2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6748" y="211138"/>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23288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Saradnja</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5170646"/>
          </a:xfrm>
          <a:prstGeom prst="rect">
            <a:avLst/>
          </a:prstGeom>
        </p:spPr>
        <p:txBody>
          <a:bodyPr>
            <a:spAutoFit/>
          </a:bodyPr>
          <a:lstStyle/>
          <a:p>
            <a:pPr marL="342900" indent="-342900">
              <a:buFont typeface="Wingdings" pitchFamily="2" charset="2"/>
              <a:buChar char="Ø"/>
            </a:pPr>
            <a:r>
              <a:rPr lang="sr-Latn-RS" sz="2200" b="1" dirty="0" smtClean="0"/>
              <a:t>Pravni okvir i hijerarhija im omogućuju da</a:t>
            </a:r>
            <a:r>
              <a:rPr lang="en-GB" sz="2200" b="1" dirty="0" smtClean="0"/>
              <a:t>: </a:t>
            </a:r>
            <a:endParaRPr lang="en-GB" sz="2200" b="1" dirty="0"/>
          </a:p>
          <a:p>
            <a:pPr marL="342900" indent="-342900">
              <a:buFont typeface="Wingdings" pitchFamily="2" charset="2"/>
              <a:buChar char="Ø"/>
            </a:pPr>
            <a:endParaRPr lang="en-GB" sz="2200" b="1" dirty="0"/>
          </a:p>
          <a:p>
            <a:pPr marL="342900" lvl="0" indent="-342900">
              <a:buFont typeface="Arial" panose="020B0604020202020204" pitchFamily="34" charset="0"/>
              <a:buChar char="•"/>
            </a:pPr>
            <a:r>
              <a:rPr lang="sr-Latn-RS" sz="2200" i="1" dirty="0"/>
              <a:t>Delotvorno komuniciraju i ostvaruju internu saradnju</a:t>
            </a:r>
            <a:r>
              <a:rPr lang="es-CL" sz="2200" i="1" dirty="0"/>
              <a:t>?</a:t>
            </a:r>
            <a:endParaRPr lang="en-US" sz="2200" dirty="0"/>
          </a:p>
          <a:p>
            <a:pPr marL="342900" lvl="0" indent="-342900">
              <a:buFont typeface="Arial" panose="020B0604020202020204" pitchFamily="34" charset="0"/>
              <a:buChar char="•"/>
            </a:pPr>
            <a:r>
              <a:rPr lang="sr-Latn-RS" sz="2200" i="1" dirty="0"/>
              <a:t>Delotvorno komuniciraju i ostvaruju spoljnu saradnju</a:t>
            </a:r>
            <a:r>
              <a:rPr lang="es-CL" sz="2200" i="1" dirty="0"/>
              <a:t>?</a:t>
            </a:r>
            <a:endParaRPr lang="en-US" sz="2200" dirty="0"/>
          </a:p>
          <a:p>
            <a:pPr marL="342900" lvl="0" indent="-342900">
              <a:buFont typeface="Arial" panose="020B0604020202020204" pitchFamily="34" charset="0"/>
              <a:buChar char="•"/>
            </a:pPr>
            <a:r>
              <a:rPr lang="sr-Latn-RS" sz="2200" i="1" dirty="0"/>
              <a:t>Komuniciraju i sarađuju s međunarodnim forumima</a:t>
            </a:r>
            <a:r>
              <a:rPr lang="en-GB" sz="2200" i="1" dirty="0"/>
              <a:t>?</a:t>
            </a:r>
            <a:endParaRPr lang="en-US" sz="2200" dirty="0"/>
          </a:p>
          <a:p>
            <a:pPr marL="342900" lvl="0" indent="-342900">
              <a:buFont typeface="Arial" panose="020B0604020202020204" pitchFamily="34" charset="0"/>
              <a:buChar char="•"/>
            </a:pPr>
            <a:r>
              <a:rPr lang="sr-Latn-RS" sz="2200" i="1" dirty="0"/>
              <a:t>Imaju dovoljno resursa da mogu delotvorno da učestvuju u zajedničkim međunarodnim operacijama borbe protiv </a:t>
            </a:r>
            <a:r>
              <a:rPr lang="sr-Latn-RS" sz="2200" i="1" dirty="0" err="1"/>
              <a:t>visokotehnološkog</a:t>
            </a:r>
            <a:r>
              <a:rPr lang="sr-Latn-RS" sz="2200" i="1" dirty="0"/>
              <a:t> kriminala i u konkretnim predmetima </a:t>
            </a:r>
            <a:r>
              <a:rPr lang="en-GB" sz="2200" i="1" dirty="0" smtClean="0"/>
              <a:t>?</a:t>
            </a:r>
            <a:endParaRPr lang="en-US" sz="2200" dirty="0"/>
          </a:p>
        </p:txBody>
      </p:sp>
      <p:pic>
        <p:nvPicPr>
          <p:cNvPr id="7" name="Picture 6">
            <a:extLst>
              <a:ext uri="{FF2B5EF4-FFF2-40B4-BE49-F238E27FC236}">
                <a16:creationId xmlns:a16="http://schemas.microsoft.com/office/drawing/2014/main" xmlns="" id="{28F10898-D63B-6842-B8C1-D88044CAD714}"/>
              </a:ext>
            </a:extLst>
          </p:cNvPr>
          <p:cNvPicPr>
            <a:picLocks noChangeAspect="1"/>
          </p:cNvPicPr>
          <p:nvPr/>
        </p:nvPicPr>
        <p:blipFill>
          <a:blip r:embed="rId4"/>
          <a:stretch>
            <a:fillRect/>
          </a:stretch>
        </p:blipFill>
        <p:spPr>
          <a:xfrm>
            <a:off x="5168588" y="2782027"/>
            <a:ext cx="3729699" cy="1707573"/>
          </a:xfrm>
          <a:prstGeom prst="rect">
            <a:avLst/>
          </a:prstGeom>
        </p:spPr>
      </p:pic>
    </p:spTree>
    <p:extLst>
      <p:ext uri="{BB962C8B-B14F-4D97-AF65-F5344CB8AC3E}">
        <p14:creationId xmlns:p14="http://schemas.microsoft.com/office/powerpoint/2010/main" val="2213094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Nadležni organi za borbu protiv </a:t>
            </a:r>
            <a:br>
              <a:rPr lang="sr-Latn-RS" sz="3200" b="1" dirty="0" smtClean="0">
                <a:ea typeface="ＭＳ Ｐゴシック" charset="0"/>
              </a:rPr>
            </a:br>
            <a:r>
              <a:rPr lang="sr-Latn-RS" sz="3200" b="1" dirty="0" err="1" smtClean="0">
                <a:ea typeface="ＭＳ Ｐゴシック" charset="0"/>
              </a:rPr>
              <a:t>visokotehnološkog</a:t>
            </a:r>
            <a:r>
              <a:rPr lang="sr-Latn-RS" sz="3200" b="1" dirty="0" smtClean="0">
                <a:ea typeface="ＭＳ Ｐゴシック" charset="0"/>
              </a:rPr>
              <a:t> kriminala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3534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br>
              <a:rPr lang="sr-Latn-RS" sz="3200" b="1" dirty="0" smtClean="0">
                <a:solidFill>
                  <a:schemeClr val="bg1"/>
                </a:solidFill>
              </a:rPr>
            </a:br>
            <a:r>
              <a:rPr lang="sr-Latn-RS" sz="3200" b="1" dirty="0" err="1" smtClean="0">
                <a:solidFill>
                  <a:schemeClr val="bg1"/>
                </a:solidFill>
              </a:rPr>
              <a:t>visokotehnološkog</a:t>
            </a:r>
            <a:r>
              <a:rPr lang="sr-Latn-RS" sz="3200" b="1" dirty="0" smtClean="0">
                <a:solidFill>
                  <a:schemeClr val="bg1"/>
                </a:solidFill>
              </a:rPr>
              <a:t> kriminala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594925"/>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dva</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Osnovni pojmovi istrage </a:t>
            </a: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spTree>
    <p:extLst>
      <p:ext uri="{BB962C8B-B14F-4D97-AF65-F5344CB8AC3E}">
        <p14:creationId xmlns:p14="http://schemas.microsoft.com/office/powerpoint/2010/main" val="3903092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Osnovni pojmovi istrage </a:t>
            </a:r>
            <a:br>
              <a:rPr lang="sr-Latn-RS" sz="3200" b="1" dirty="0" smtClean="0">
                <a:ea typeface="ＭＳ Ｐゴシック" charset="0"/>
                <a:cs typeface="ＭＳ Ｐゴシック" charset="0"/>
              </a:rPr>
            </a:b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159921" cy="5293757"/>
          </a:xfrm>
          <a:prstGeom prst="rect">
            <a:avLst/>
          </a:prstGeom>
        </p:spPr>
        <p:txBody>
          <a:bodyPr wrap="square">
            <a:spAutoFit/>
          </a:bodyPr>
          <a:lstStyle/>
          <a:p>
            <a:pPr marL="342900" indent="-342900" algn="just">
              <a:buFont typeface="Wingdings" pitchFamily="2" charset="2"/>
              <a:buChar char="Ø"/>
              <a:defRPr/>
            </a:pPr>
            <a:r>
              <a:rPr lang="sr-Latn-RS" sz="2000" b="1" dirty="0"/>
              <a:t>Osnovi razvoja krivičnog predmeta u </a:t>
            </a:r>
            <a:r>
              <a:rPr lang="sr-Latn-RS" sz="2000" b="1" dirty="0" err="1"/>
              <a:t>precedentnom</a:t>
            </a:r>
            <a:r>
              <a:rPr lang="sr-Latn-RS" sz="2000" b="1" dirty="0"/>
              <a:t> pravnom sistemu (prvi stepen</a:t>
            </a:r>
            <a:r>
              <a:rPr lang="en-US" sz="2000" b="1" dirty="0"/>
              <a:t>):</a:t>
            </a:r>
          </a:p>
          <a:p>
            <a:pPr marL="285750" lvl="0" indent="-285750">
              <a:buFont typeface="Arial" panose="020B0604020202020204" pitchFamily="34" charset="0"/>
              <a:buChar char="•"/>
            </a:pPr>
            <a:r>
              <a:rPr lang="sr-Latn-RS" sz="1600" i="1" dirty="0"/>
              <a:t>Istraga pre hapšenja</a:t>
            </a:r>
            <a:endParaRPr lang="en-US" sz="1600" dirty="0"/>
          </a:p>
          <a:p>
            <a:pPr marL="285750" lvl="0" indent="-285750">
              <a:buFont typeface="Arial" panose="020B0604020202020204" pitchFamily="34" charset="0"/>
              <a:buChar char="•"/>
            </a:pPr>
            <a:r>
              <a:rPr lang="sr-Latn-RS" sz="1600" i="1" dirty="0"/>
              <a:t>Hapšenja</a:t>
            </a:r>
            <a:endParaRPr lang="en-US" sz="1600" dirty="0"/>
          </a:p>
          <a:p>
            <a:pPr marL="285750" lvl="0" indent="-285750">
              <a:buFont typeface="Arial" panose="020B0604020202020204" pitchFamily="34" charset="0"/>
              <a:buChar char="•"/>
            </a:pPr>
            <a:r>
              <a:rPr lang="sr-Latn-RS" sz="1600" i="1" dirty="0"/>
              <a:t>Prvo pojavljivanje pred sudijom</a:t>
            </a:r>
            <a:endParaRPr lang="en-US" sz="1600" dirty="0"/>
          </a:p>
          <a:p>
            <a:pPr marL="285750" lvl="0" indent="-285750">
              <a:buFont typeface="Arial" panose="020B0604020202020204" pitchFamily="34" charset="0"/>
              <a:buChar char="•"/>
            </a:pPr>
            <a:r>
              <a:rPr lang="sr-Latn-RS" sz="1600" i="1" dirty="0"/>
              <a:t>Velika porota (ili ne)</a:t>
            </a:r>
            <a:endParaRPr lang="en-US" sz="1600" dirty="0"/>
          </a:p>
          <a:p>
            <a:pPr marL="285750" lvl="0" indent="-285750">
              <a:buFont typeface="Arial" panose="020B0604020202020204" pitchFamily="34" charset="0"/>
              <a:buChar char="•"/>
            </a:pPr>
            <a:r>
              <a:rPr lang="sr-Latn-RS" sz="1600" i="1" dirty="0"/>
              <a:t>Prethodno ročište</a:t>
            </a:r>
            <a:endParaRPr lang="en-US" sz="1600" dirty="0"/>
          </a:p>
          <a:p>
            <a:pPr marL="285750" lvl="0" indent="-285750">
              <a:buFont typeface="Arial" panose="020B0604020202020204" pitchFamily="34" charset="0"/>
              <a:buChar char="•"/>
            </a:pPr>
            <a:r>
              <a:rPr lang="sr-Latn-RS" sz="1600" i="1" dirty="0"/>
              <a:t>Optuženi se zvanično obaveštava o optužnici i izjašnjava se da li je kriv ili nije kriv</a:t>
            </a:r>
            <a:endParaRPr lang="en-US" sz="1600" dirty="0"/>
          </a:p>
          <a:p>
            <a:pPr marL="285750" lvl="0" indent="-285750">
              <a:buFont typeface="Arial" panose="020B0604020202020204" pitchFamily="34" charset="0"/>
              <a:buChar char="•"/>
            </a:pPr>
            <a:r>
              <a:rPr lang="sr-Latn-RS" sz="1600" i="1" dirty="0"/>
              <a:t>Tužba i odbrana otkrivaju jedna drugoj kojim dokazima raspolažu</a:t>
            </a:r>
            <a:endParaRPr lang="en-US" sz="1600" dirty="0"/>
          </a:p>
          <a:p>
            <a:pPr marL="285750" lvl="0" indent="-285750">
              <a:buFont typeface="Arial" panose="020B0604020202020204" pitchFamily="34" charset="0"/>
              <a:buChar char="•"/>
            </a:pPr>
            <a:r>
              <a:rPr lang="sr-Latn-RS" sz="1600" i="1" dirty="0"/>
              <a:t>Pokušaj da se postigne nagodba s </a:t>
            </a:r>
            <a:r>
              <a:rPr lang="sr-Latn-RS" sz="1600" i="1" dirty="0" err="1"/>
              <a:t>tužilaštvom</a:t>
            </a:r>
            <a:endParaRPr lang="en-US" sz="1600" dirty="0"/>
          </a:p>
          <a:p>
            <a:pPr marL="285750" lvl="0" indent="-285750">
              <a:buFont typeface="Arial" panose="020B0604020202020204" pitchFamily="34" charset="0"/>
              <a:buChar char="•"/>
            </a:pPr>
            <a:r>
              <a:rPr lang="sr-Latn-RS" sz="1600" i="1" dirty="0"/>
              <a:t>Suđenje</a:t>
            </a:r>
            <a:endParaRPr lang="en-US" sz="1600" dirty="0"/>
          </a:p>
          <a:p>
            <a:pPr marL="285750" lvl="0" indent="-285750">
              <a:buFont typeface="Arial" panose="020B0604020202020204" pitchFamily="34" charset="0"/>
              <a:buChar char="•"/>
            </a:pPr>
            <a:r>
              <a:rPr lang="en-US" sz="1600" i="1" dirty="0" err="1"/>
              <a:t>Voir</a:t>
            </a:r>
            <a:r>
              <a:rPr lang="en-US" sz="1600" i="1" dirty="0"/>
              <a:t> dire</a:t>
            </a:r>
            <a:r>
              <a:rPr lang="sr-Latn-RS" sz="1600" i="1" dirty="0"/>
              <a:t> (izbor porote)</a:t>
            </a:r>
            <a:endParaRPr lang="en-US" sz="1600" dirty="0"/>
          </a:p>
          <a:p>
            <a:pPr marL="285750" lvl="0" indent="-285750">
              <a:buFont typeface="Arial" panose="020B0604020202020204" pitchFamily="34" charset="0"/>
              <a:buChar char="•"/>
            </a:pPr>
            <a:r>
              <a:rPr lang="sr-Latn-RS" sz="1600" i="1" dirty="0"/>
              <a:t>Faza utvrđivanja krivice</a:t>
            </a:r>
            <a:endParaRPr lang="en-US" sz="1600" dirty="0"/>
          </a:p>
          <a:p>
            <a:pPr marL="285750" lvl="0" indent="-285750">
              <a:buFont typeface="Arial" panose="020B0604020202020204" pitchFamily="34" charset="0"/>
              <a:buChar char="•"/>
            </a:pPr>
            <a:r>
              <a:rPr lang="sr-Latn-RS" sz="1600" i="1" dirty="0"/>
              <a:t>Izricanje kazne</a:t>
            </a:r>
            <a:endParaRPr lang="en-US" sz="1600" dirty="0"/>
          </a:p>
        </p:txBody>
      </p:sp>
      <p:sp>
        <p:nvSpPr>
          <p:cNvPr id="5" name="Rectangle 4">
            <a:extLst>
              <a:ext uri="{FF2B5EF4-FFF2-40B4-BE49-F238E27FC236}">
                <a16:creationId xmlns:a16="http://schemas.microsoft.com/office/drawing/2014/main" xmlns="" id="{CBF6D94C-E963-2548-B312-315B2A8ACCD5}"/>
              </a:ext>
            </a:extLst>
          </p:cNvPr>
          <p:cNvSpPr/>
          <p:nvPr/>
        </p:nvSpPr>
        <p:spPr>
          <a:xfrm>
            <a:off x="4496754" y="920135"/>
            <a:ext cx="4280694" cy="5909310"/>
          </a:xfrm>
          <a:prstGeom prst="rect">
            <a:avLst/>
          </a:prstGeom>
        </p:spPr>
        <p:txBody>
          <a:bodyPr wrap="square">
            <a:spAutoFit/>
          </a:bodyPr>
          <a:lstStyle/>
          <a:p>
            <a:pPr marL="342900" indent="-342900" algn="just">
              <a:buFont typeface="Wingdings" pitchFamily="2" charset="2"/>
              <a:buChar char="Ø"/>
              <a:defRPr/>
            </a:pPr>
            <a:r>
              <a:rPr lang="sr-Latn-RS" sz="2000" b="1" dirty="0"/>
              <a:t>Osnovi razvoja krivičnog predmeta u kontinentalnom pravnom sistemu (prvi stepen</a:t>
            </a:r>
            <a:r>
              <a:rPr lang="en-US" sz="2000" b="1" dirty="0" smtClean="0"/>
              <a:t>):</a:t>
            </a:r>
            <a:endParaRPr lang="en-US" sz="2000" b="1" dirty="0"/>
          </a:p>
          <a:p>
            <a:pPr marL="342900" indent="-342900">
              <a:buFont typeface="Wingdings" pitchFamily="2" charset="2"/>
              <a:buChar char="Ø"/>
              <a:defRPr/>
            </a:pPr>
            <a:endParaRPr lang="en-US" sz="2000" b="1" dirty="0"/>
          </a:p>
          <a:p>
            <a:pPr marL="342900" lvl="0" indent="-342900">
              <a:buFont typeface="Arial" panose="020B0604020202020204" pitchFamily="34" charset="0"/>
              <a:buChar char="•"/>
            </a:pPr>
            <a:r>
              <a:rPr lang="sr-Latn-RS" sz="2000" i="1" dirty="0" err="1"/>
              <a:t>Predistražne</a:t>
            </a:r>
            <a:r>
              <a:rPr lang="sr-Latn-RS" sz="2000" i="1" dirty="0"/>
              <a:t> policijske radnje</a:t>
            </a:r>
            <a:endParaRPr lang="en-US" sz="2000" dirty="0"/>
          </a:p>
          <a:p>
            <a:pPr marL="342900" lvl="0" indent="-342900">
              <a:buFont typeface="Arial" panose="020B0604020202020204" pitchFamily="34" charset="0"/>
              <a:buChar char="•"/>
            </a:pPr>
            <a:r>
              <a:rPr lang="sr-Latn-RS" sz="2000" i="1" dirty="0"/>
              <a:t>Hapšenje /nema hapšenja</a:t>
            </a:r>
            <a:endParaRPr lang="en-US" sz="2000" dirty="0"/>
          </a:p>
          <a:p>
            <a:pPr marL="342900" lvl="0" indent="-342900">
              <a:buFont typeface="Arial" panose="020B0604020202020204" pitchFamily="34" charset="0"/>
              <a:buChar char="•"/>
            </a:pPr>
            <a:r>
              <a:rPr lang="sr-Latn-RS" sz="2000" i="1" dirty="0"/>
              <a:t>Skraćeni ili potpuni krivični postupak, zavisno od zaprećene kazne </a:t>
            </a:r>
            <a:endParaRPr lang="en-US" sz="2000" dirty="0"/>
          </a:p>
          <a:p>
            <a:pPr marL="342900" lvl="0" indent="-342900">
              <a:buFont typeface="Arial" panose="020B0604020202020204" pitchFamily="34" charset="0"/>
              <a:buChar char="•"/>
            </a:pPr>
            <a:r>
              <a:rPr lang="sr-Latn-RS" sz="2000" i="1" dirty="0"/>
              <a:t>Tužilaštvo /istražni sudija istraga u više faza </a:t>
            </a:r>
            <a:endParaRPr lang="en-US" sz="2000" dirty="0"/>
          </a:p>
          <a:p>
            <a:pPr marL="342900" lvl="0" indent="-342900">
              <a:buFont typeface="Arial" panose="020B0604020202020204" pitchFamily="34" charset="0"/>
              <a:buChar char="•"/>
            </a:pPr>
            <a:r>
              <a:rPr lang="sr-Latn-RS" sz="2000" i="1" dirty="0"/>
              <a:t>Odložena tužba / postizanje nagodbe</a:t>
            </a:r>
            <a:endParaRPr lang="en-US" sz="2000" dirty="0"/>
          </a:p>
          <a:p>
            <a:pPr marL="342900" lvl="0" indent="-342900">
              <a:buFont typeface="Arial" panose="020B0604020202020204" pitchFamily="34" charset="0"/>
              <a:buChar char="•"/>
            </a:pPr>
            <a:r>
              <a:rPr lang="sr-Latn-RS" sz="2000" i="1" dirty="0"/>
              <a:t>Optužnica koju podiže tužilaštvo </a:t>
            </a:r>
            <a:endParaRPr lang="en-US" sz="2000" dirty="0"/>
          </a:p>
          <a:p>
            <a:pPr marL="342900" lvl="0" indent="-342900">
              <a:buFont typeface="Arial" panose="020B0604020202020204" pitchFamily="34" charset="0"/>
              <a:buChar char="•"/>
            </a:pPr>
            <a:r>
              <a:rPr lang="sr-Latn-RS" sz="2000" i="1" dirty="0" err="1"/>
              <a:t>Pretpretresno</a:t>
            </a:r>
            <a:r>
              <a:rPr lang="sr-Latn-RS" sz="2000" i="1" dirty="0"/>
              <a:t> ročište</a:t>
            </a:r>
            <a:endParaRPr lang="en-US" sz="2000" dirty="0"/>
          </a:p>
          <a:p>
            <a:pPr marL="342900" lvl="0" indent="-342900">
              <a:buFont typeface="Arial" panose="020B0604020202020204" pitchFamily="34" charset="0"/>
              <a:buChar char="•"/>
            </a:pPr>
            <a:r>
              <a:rPr lang="sr-Latn-RS" sz="2000" i="1" dirty="0"/>
              <a:t>Suđenje</a:t>
            </a:r>
            <a:endParaRPr lang="en-US" sz="2000" dirty="0"/>
          </a:p>
          <a:p>
            <a:pPr marL="342900" lvl="0" indent="-342900">
              <a:buFont typeface="Arial" panose="020B0604020202020204" pitchFamily="34" charset="0"/>
              <a:buChar char="•"/>
            </a:pPr>
            <a:r>
              <a:rPr lang="sr-Latn-RS" sz="2000" i="1" dirty="0"/>
              <a:t>Završne reči</a:t>
            </a:r>
            <a:endParaRPr lang="en-US" sz="2000" dirty="0"/>
          </a:p>
          <a:p>
            <a:pPr marL="342900" lvl="0" indent="-342900">
              <a:buFont typeface="Arial" panose="020B0604020202020204" pitchFamily="34" charset="0"/>
              <a:buChar char="•"/>
            </a:pPr>
            <a:r>
              <a:rPr lang="sr-Latn-RS" sz="2000" i="1" dirty="0"/>
              <a:t>Odluka suda i izricanje kazne</a:t>
            </a:r>
            <a:endParaRPr lang="en-US" sz="2000" dirty="0"/>
          </a:p>
        </p:txBody>
      </p:sp>
    </p:spTree>
    <p:extLst>
      <p:ext uri="{BB962C8B-B14F-4D97-AF65-F5344CB8AC3E}">
        <p14:creationId xmlns:p14="http://schemas.microsoft.com/office/powerpoint/2010/main" val="6065704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Osnovni pojmovi istrage </a:t>
            </a:r>
            <a:br>
              <a:rPr lang="sr-Latn-RS" sz="3200" b="1" dirty="0" smtClean="0">
                <a:ea typeface="ＭＳ Ｐゴシック" charset="0"/>
                <a:cs typeface="ＭＳ Ｐゴシック" charset="0"/>
              </a:rPr>
            </a:b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572000" cy="5632311"/>
          </a:xfrm>
          <a:prstGeom prst="rect">
            <a:avLst/>
          </a:prstGeom>
        </p:spPr>
        <p:txBody>
          <a:bodyPr>
            <a:spAutoFit/>
          </a:bodyPr>
          <a:lstStyle/>
          <a:p>
            <a:pPr marL="342900" indent="-342900">
              <a:buFont typeface="Wingdings" pitchFamily="2" charset="2"/>
              <a:buChar char="Ø"/>
              <a:defRPr/>
            </a:pPr>
            <a:r>
              <a:rPr lang="sr-Latn-RS" sz="2000" b="1" dirty="0" smtClean="0"/>
              <a:t>Pravilo br. </a:t>
            </a:r>
            <a:r>
              <a:rPr lang="en-US" sz="2000" b="1" dirty="0" smtClean="0"/>
              <a:t>1</a:t>
            </a:r>
            <a:r>
              <a:rPr lang="en-US" sz="2000" b="1" dirty="0"/>
              <a:t>:  </a:t>
            </a:r>
          </a:p>
          <a:p>
            <a:pPr marL="342900" indent="-342900" algn="just">
              <a:buFont typeface="Wingdings" pitchFamily="2" charset="2"/>
              <a:buChar char="ü"/>
              <a:defRPr/>
            </a:pPr>
            <a:r>
              <a:rPr lang="sr-Latn-RS" sz="2000" b="1" dirty="0" smtClean="0">
                <a:solidFill>
                  <a:srgbClr val="FF0000"/>
                </a:solidFill>
              </a:rPr>
              <a:t>BRZA REAKCIJA</a:t>
            </a:r>
            <a:endParaRPr lang="en-US" sz="2000" b="1" dirty="0">
              <a:solidFill>
                <a:srgbClr val="FF0000"/>
              </a:solidFill>
            </a:endParaRPr>
          </a:p>
          <a:p>
            <a:pPr marL="342900" lvl="0" indent="-342900">
              <a:buFont typeface="Arial" panose="020B0604020202020204" pitchFamily="34" charset="0"/>
              <a:buChar char="•"/>
            </a:pPr>
            <a:r>
              <a:rPr lang="sr-Latn-RS" sz="2000" b="1" dirty="0"/>
              <a:t>nadležni organi su spremni da trenutno reaguju</a:t>
            </a:r>
            <a:endParaRPr lang="en-US" sz="2000" dirty="0"/>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2</a:t>
            </a:r>
            <a:r>
              <a:rPr lang="en-US" sz="2000" b="1" dirty="0"/>
              <a:t>:</a:t>
            </a:r>
          </a:p>
          <a:p>
            <a:pPr marL="342900" indent="-342900" algn="just">
              <a:buFont typeface="Wingdings" pitchFamily="2" charset="2"/>
              <a:buChar char="ü"/>
              <a:defRPr/>
            </a:pPr>
            <a:r>
              <a:rPr lang="sr-Latn-RS" sz="2000" b="1" dirty="0" smtClean="0">
                <a:solidFill>
                  <a:srgbClr val="FF0000"/>
                </a:solidFill>
              </a:rPr>
              <a:t>STALNA KOMUNIKACIJA</a:t>
            </a:r>
            <a:endParaRPr lang="en-US" sz="2000" b="1" dirty="0">
              <a:solidFill>
                <a:srgbClr val="FF0000"/>
              </a:solidFill>
            </a:endParaRPr>
          </a:p>
          <a:p>
            <a:pPr marL="342900" lvl="0" indent="-342900">
              <a:buFont typeface="Arial" panose="020B0604020202020204" pitchFamily="34" charset="0"/>
              <a:buChar char="•"/>
            </a:pPr>
            <a:r>
              <a:rPr lang="sr-Latn-RS" sz="2000" b="1" dirty="0"/>
              <a:t>policija, tužilaštvo sud, ostale službe i učesnici neprestano komuniciraju i </a:t>
            </a:r>
            <a:r>
              <a:rPr lang="sr-Latn-RS" sz="2000" b="1" dirty="0" err="1"/>
              <a:t>koordinišu</a:t>
            </a:r>
            <a:r>
              <a:rPr lang="sr-Latn-RS" sz="2000" b="1" dirty="0"/>
              <a:t> aktivnosti</a:t>
            </a:r>
            <a:endParaRPr lang="en-US" sz="2000" dirty="0"/>
          </a:p>
          <a:p>
            <a:pPr marL="342900" indent="-342900" algn="just">
              <a:buFont typeface="Arial" panose="020B0604020202020204"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3</a:t>
            </a:r>
            <a:r>
              <a:rPr lang="en-US" sz="2000" b="1" dirty="0"/>
              <a:t>:</a:t>
            </a:r>
          </a:p>
          <a:p>
            <a:pPr marL="342900" indent="-342900" algn="just">
              <a:buFont typeface="Wingdings" pitchFamily="2" charset="2"/>
              <a:buChar char="ü"/>
              <a:defRPr/>
            </a:pPr>
            <a:r>
              <a:rPr lang="sr-Latn-RS" sz="2000" b="1" dirty="0" smtClean="0">
                <a:solidFill>
                  <a:srgbClr val="FF0000"/>
                </a:solidFill>
              </a:rPr>
              <a:t>DOKAZI SE TEMELJITO OBEZBEĐUJU I PRIKUPLJAJU</a:t>
            </a:r>
            <a:endParaRPr lang="en-US" sz="2000" b="1" dirty="0">
              <a:solidFill>
                <a:srgbClr val="FF0000"/>
              </a:solidFill>
            </a:endParaRPr>
          </a:p>
          <a:p>
            <a:pPr marL="342900" lvl="0" indent="-342900" algn="just">
              <a:buFont typeface="Arial" panose="020B0604020202020204" pitchFamily="34" charset="0"/>
              <a:buChar char="•"/>
              <a:defRPr/>
            </a:pPr>
            <a:r>
              <a:rPr lang="sr-Latn-RS" sz="2000" b="1" dirty="0" smtClean="0"/>
              <a:t>svi </a:t>
            </a:r>
            <a:r>
              <a:rPr lang="sr-Latn-RS" sz="2000" b="1" dirty="0"/>
              <a:t>elektronski i ostali dokazi se otkrivaju i adekvatno prikupljaju</a:t>
            </a:r>
            <a:endParaRPr lang="en-US" sz="2000" dirty="0"/>
          </a:p>
          <a:p>
            <a:pPr marL="342900" indent="-342900" algn="just">
              <a:buFont typeface="Arial" panose="020B0604020202020204" pitchFamily="34" charset="0"/>
              <a:buChar char="•"/>
              <a:defRPr/>
            </a:pPr>
            <a:endParaRPr lang="en-US" sz="2000" b="1" dirty="0"/>
          </a:p>
        </p:txBody>
      </p:sp>
      <p:sp>
        <p:nvSpPr>
          <p:cNvPr id="5" name="Rectangle 4">
            <a:extLst>
              <a:ext uri="{FF2B5EF4-FFF2-40B4-BE49-F238E27FC236}">
                <a16:creationId xmlns:a16="http://schemas.microsoft.com/office/drawing/2014/main" xmlns="" id="{CBF6D94C-E963-2548-B312-315B2A8ACCD5}"/>
              </a:ext>
            </a:extLst>
          </p:cNvPr>
          <p:cNvSpPr/>
          <p:nvPr/>
        </p:nvSpPr>
        <p:spPr>
          <a:xfrm>
            <a:off x="4572000" y="1085294"/>
            <a:ext cx="4572000" cy="5324535"/>
          </a:xfrm>
          <a:prstGeom prst="rect">
            <a:avLst/>
          </a:prstGeom>
        </p:spPr>
        <p:txBody>
          <a:bodyPr>
            <a:spAutoFit/>
          </a:bodyPr>
          <a:lstStyle/>
          <a:p>
            <a:pPr marL="342900" indent="-342900">
              <a:buFont typeface="Wingdings" pitchFamily="2" charset="2"/>
              <a:buChar char="Ø"/>
              <a:defRPr/>
            </a:pPr>
            <a:r>
              <a:rPr lang="sr-Latn-RS" sz="2000" b="1" dirty="0" smtClean="0"/>
              <a:t>Pravilo br. </a:t>
            </a:r>
            <a:r>
              <a:rPr lang="en-US" sz="2000" b="1" dirty="0" smtClean="0"/>
              <a:t>4</a:t>
            </a:r>
            <a:r>
              <a:rPr lang="en-US" sz="2000" b="1" dirty="0"/>
              <a:t>:</a:t>
            </a:r>
          </a:p>
          <a:p>
            <a:pPr marL="342900" indent="-342900" algn="just">
              <a:buFont typeface="Wingdings" pitchFamily="2" charset="2"/>
              <a:buChar char="ü"/>
              <a:defRPr/>
            </a:pPr>
            <a:r>
              <a:rPr lang="sr-Latn-RS" sz="2000" b="1" dirty="0">
                <a:solidFill>
                  <a:srgbClr val="FF0000"/>
                </a:solidFill>
              </a:rPr>
              <a:t>NA RASPOLAGANJU SU SPECIJALIZOVANE INSTITUCIJE ZA DIGITALNU FORENZIKU ILI EKSPERTI ZA TU OBLAST</a:t>
            </a:r>
            <a:endParaRPr lang="en-US" sz="2000" b="1" dirty="0">
              <a:solidFill>
                <a:srgbClr val="FF0000"/>
              </a:solidFill>
            </a:endParaRPr>
          </a:p>
          <a:p>
            <a:pPr marL="342900" lvl="0" indent="-342900">
              <a:buFont typeface="Arial" panose="020B0604020202020204" pitchFamily="34" charset="0"/>
              <a:buChar char="•"/>
            </a:pPr>
            <a:r>
              <a:rPr lang="sr-Latn-RS" sz="2000" b="1" dirty="0"/>
              <a:t>prikupljeni dokazi se mogu brzo analizirati</a:t>
            </a:r>
            <a:endParaRPr lang="en-US" sz="2000" dirty="0"/>
          </a:p>
          <a:p>
            <a:pPr algn="just">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5</a:t>
            </a:r>
            <a:r>
              <a:rPr lang="en-US" sz="2000" b="1" dirty="0"/>
              <a:t>:</a:t>
            </a:r>
          </a:p>
          <a:p>
            <a:pPr marL="342900" indent="-342900" algn="just">
              <a:buFont typeface="Wingdings" pitchFamily="2" charset="2"/>
              <a:buChar char="ü"/>
              <a:defRPr/>
            </a:pPr>
            <a:r>
              <a:rPr lang="sr-Latn-RS" sz="2000" b="1" dirty="0" smtClean="0">
                <a:solidFill>
                  <a:srgbClr val="FF0000"/>
                </a:solidFill>
              </a:rPr>
              <a:t>SVEDOCI SE BEZ ODLAGANJA SASLUŠAVAJU</a:t>
            </a:r>
            <a:endParaRPr lang="en-US" sz="2000" b="1" dirty="0">
              <a:solidFill>
                <a:srgbClr val="FF0000"/>
              </a:solidFill>
            </a:endParaRPr>
          </a:p>
          <a:p>
            <a:pPr marL="342900" lvl="0" indent="-342900">
              <a:buFont typeface="Arial" panose="020B0604020202020204" pitchFamily="34" charset="0"/>
              <a:buChar char="•"/>
            </a:pPr>
            <a:r>
              <a:rPr lang="sr-Latn-RS" sz="2000" b="1" dirty="0"/>
              <a:t>nadležni organi, čim to bude moguće, </a:t>
            </a:r>
            <a:r>
              <a:rPr lang="sr-Latn-RS" sz="2000" b="1" dirty="0" smtClean="0"/>
              <a:t>intervjuišu/ ispituju/ saslušavaju </a:t>
            </a:r>
            <a:r>
              <a:rPr lang="sr-Latn-RS" sz="2000" b="1" dirty="0"/>
              <a:t>moguće svedoke</a:t>
            </a:r>
            <a:endParaRPr lang="en-US" sz="2000" dirty="0"/>
          </a:p>
          <a:p>
            <a:pPr marL="342900" indent="-342900" algn="just">
              <a:buFont typeface="Arial" pitchFamily="34" charset="0"/>
              <a:buChar char="•"/>
              <a:defRPr/>
            </a:pPr>
            <a:endParaRPr lang="en-US" sz="2000" b="1" dirty="0"/>
          </a:p>
          <a:p>
            <a:pPr marL="342900" indent="-342900" algn="just">
              <a:buFont typeface="Wingdings" pitchFamily="2" charset="2"/>
              <a:buChar char="Ø"/>
              <a:defRPr/>
            </a:pPr>
            <a:r>
              <a:rPr lang="sr-Latn-RS" sz="2000" b="1" dirty="0" smtClean="0"/>
              <a:t>Pravilo br. </a:t>
            </a:r>
            <a:r>
              <a:rPr lang="en-US" sz="2000" b="1" dirty="0" smtClean="0"/>
              <a:t>6</a:t>
            </a:r>
            <a:r>
              <a:rPr lang="en-US" sz="2000" b="1" dirty="0"/>
              <a:t>:</a:t>
            </a:r>
          </a:p>
          <a:p>
            <a:pPr marL="342900" indent="-342900" algn="just">
              <a:buFont typeface="Wingdings" pitchFamily="2" charset="2"/>
              <a:buChar char="ü"/>
              <a:defRPr/>
            </a:pPr>
            <a:r>
              <a:rPr lang="sr-Latn-RS" sz="2000" b="1" dirty="0" smtClean="0">
                <a:solidFill>
                  <a:srgbClr val="FF0000"/>
                </a:solidFill>
              </a:rPr>
              <a:t>SVE RADNJE SU HITNE</a:t>
            </a:r>
            <a:endParaRPr lang="en-US" sz="2000" b="1" dirty="0">
              <a:solidFill>
                <a:srgbClr val="FF0000"/>
              </a:solidFill>
            </a:endParaRPr>
          </a:p>
        </p:txBody>
      </p:sp>
    </p:spTree>
    <p:extLst>
      <p:ext uri="{BB962C8B-B14F-4D97-AF65-F5344CB8AC3E}">
        <p14:creationId xmlns:p14="http://schemas.microsoft.com/office/powerpoint/2010/main" val="12909727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Osnovni pojmovi istrage </a:t>
            </a:r>
            <a:br>
              <a:rPr lang="sr-Latn-RS" sz="3200" b="1" dirty="0" smtClean="0">
                <a:ea typeface="ＭＳ Ｐゴシック" charset="0"/>
                <a:cs typeface="ＭＳ Ｐゴシック" charset="0"/>
              </a:rPr>
            </a:b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28583"/>
            <a:ext cx="4572000" cy="5124480"/>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SLUŽBA ZA SPROVOĐENJE ZAKONA (POLICIJA)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pravi planove </a:t>
            </a:r>
            <a:r>
              <a:rPr lang="sr-Latn-RS" dirty="0"/>
              <a:t>o terenskom angažovanju, uključujući sve neophodne tehničke preglede i pripreme, kao i preglede i pripreme u oblasti digitalne </a:t>
            </a:r>
            <a:r>
              <a:rPr lang="sr-Latn-RS" dirty="0" err="1"/>
              <a:t>forenzike</a:t>
            </a:r>
            <a:endParaRPr lang="en-US" dirty="0"/>
          </a:p>
          <a:p>
            <a:pPr marL="285750" lvl="0" indent="-285750">
              <a:buFont typeface="Arial" panose="020B0604020202020204" pitchFamily="34" charset="0"/>
              <a:buChar char="•"/>
            </a:pPr>
            <a:r>
              <a:rPr lang="sr-Latn-RS" b="1" dirty="0"/>
              <a:t>obaveštava nadležni organ </a:t>
            </a:r>
            <a:r>
              <a:rPr lang="es-CL" dirty="0"/>
              <a:t>(</a:t>
            </a:r>
            <a:r>
              <a:rPr lang="es-CL" dirty="0" err="1"/>
              <a:t>nadležnog</a:t>
            </a:r>
            <a:r>
              <a:rPr lang="es-CL" dirty="0"/>
              <a:t> </a:t>
            </a:r>
            <a:r>
              <a:rPr lang="es-CL" dirty="0" err="1"/>
              <a:t>policijskog</a:t>
            </a:r>
            <a:r>
              <a:rPr lang="es-CL" dirty="0"/>
              <a:t> </a:t>
            </a:r>
            <a:r>
              <a:rPr lang="es-CL" dirty="0" err="1"/>
              <a:t>službenika</a:t>
            </a:r>
            <a:r>
              <a:rPr lang="es-CL" dirty="0"/>
              <a:t> </a:t>
            </a:r>
            <a:r>
              <a:rPr lang="es-CL" dirty="0" err="1"/>
              <a:t>koji</a:t>
            </a:r>
            <a:r>
              <a:rPr lang="es-CL" dirty="0"/>
              <a:t> je </a:t>
            </a:r>
            <a:r>
              <a:rPr lang="es-CL" dirty="0" err="1"/>
              <a:t>nadređen</a:t>
            </a:r>
            <a:r>
              <a:rPr lang="es-CL" dirty="0"/>
              <a:t> </a:t>
            </a:r>
            <a:r>
              <a:rPr lang="es-CL" dirty="0" err="1"/>
              <a:t>po</a:t>
            </a:r>
            <a:r>
              <a:rPr lang="es-CL" dirty="0"/>
              <a:t> </a:t>
            </a:r>
            <a:r>
              <a:rPr lang="es-CL" dirty="0" err="1"/>
              <a:t>činu</a:t>
            </a:r>
            <a:r>
              <a:rPr lang="sr-Latn-RS" dirty="0"/>
              <a:t>, tužioca, istražnog sudiju) o radnjama koje treba preduzeti i pravnom osnovu za te radnje</a:t>
            </a:r>
            <a:endParaRPr lang="en-US" dirty="0"/>
          </a:p>
          <a:p>
            <a:pPr marL="285750" lvl="0" indent="-285750">
              <a:buFont typeface="Arial" panose="020B0604020202020204" pitchFamily="34" charset="0"/>
              <a:buChar char="•"/>
            </a:pPr>
            <a:r>
              <a:rPr lang="sr-Latn-RS" b="1" dirty="0"/>
              <a:t>zavisno od pravnog sistema, podnosi akt koji je ekvivalentan inicijativi/predlogu/zahtevu tužilaštvu ili sudu za izdavanje neophodnih procesnih sredstava </a:t>
            </a:r>
            <a:r>
              <a:rPr lang="sr-Latn-RS" dirty="0"/>
              <a:t>za neometano vođenje postupka ili istrage</a:t>
            </a:r>
            <a:endParaRPr lang="en-US" dirty="0"/>
          </a:p>
        </p:txBody>
      </p:sp>
      <p:pic>
        <p:nvPicPr>
          <p:cNvPr id="6" name="Picture 5">
            <a:extLst>
              <a:ext uri="{FF2B5EF4-FFF2-40B4-BE49-F238E27FC236}">
                <a16:creationId xmlns:a16="http://schemas.microsoft.com/office/drawing/2014/main" xmlns=""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7096573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52123"/>
            <a:ext cx="4572000" cy="5124480"/>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SLUŽBA ZA SPROVOĐENJE ZAKONA (POLICIJA)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izdaje nalog/naredbu, zavisno od slučaja, da bi zaokružila sve potrebne dokaze radnje </a:t>
            </a:r>
            <a:r>
              <a:rPr lang="es-CL" dirty="0"/>
              <a:t>(</a:t>
            </a:r>
            <a:r>
              <a:rPr lang="sr-Latn-RS" dirty="0"/>
              <a:t>npr. zaštita podataka, obavezno predočavanje podataka, pretraživanje i zaplena, hapšenje, saslušanje, angažovanje </a:t>
            </a:r>
            <a:r>
              <a:rPr lang="sr-Latn-RS" dirty="0" err="1"/>
              <a:t>forenzičara</a:t>
            </a:r>
            <a:r>
              <a:rPr lang="sr-Latn-RS" dirty="0"/>
              <a:t> itd.</a:t>
            </a:r>
            <a:r>
              <a:rPr lang="es-CL" dirty="0"/>
              <a:t>)</a:t>
            </a:r>
            <a:endParaRPr lang="en-US" dirty="0"/>
          </a:p>
          <a:p>
            <a:pPr marL="285750" lvl="0" indent="-285750">
              <a:buFont typeface="Arial" panose="020B0604020202020204" pitchFamily="34" charset="0"/>
              <a:buChar char="•"/>
            </a:pPr>
            <a:r>
              <a:rPr lang="sr-Latn-RS" b="1" dirty="0"/>
              <a:t>pošto primi potrebne naloge/naredbe, brzo stupa u akciju </a:t>
            </a:r>
            <a:r>
              <a:rPr lang="sr-Latn-RS" dirty="0"/>
              <a:t>u skladu sa zakonom i procedurama svog angažovanja</a:t>
            </a:r>
            <a:endParaRPr lang="en-US" dirty="0"/>
          </a:p>
          <a:p>
            <a:pPr marL="285750" lvl="0" indent="-285750">
              <a:buFont typeface="Arial" panose="020B0604020202020204" pitchFamily="34" charset="0"/>
              <a:buChar char="•"/>
            </a:pPr>
            <a:r>
              <a:rPr lang="sr-Latn-RS" b="1" dirty="0"/>
              <a:t>u skladu sa nalozima/naredbama obezbeđuje zaštitu licima, predmetima i elektronskim dokazima</a:t>
            </a:r>
            <a:endParaRPr lang="en-US" dirty="0"/>
          </a:p>
          <a:p>
            <a:pPr marL="285750" lvl="0" indent="-285750">
              <a:buFont typeface="Arial" panose="020B0604020202020204" pitchFamily="34" charset="0"/>
              <a:buChar char="•"/>
            </a:pPr>
            <a:r>
              <a:rPr lang="sr-Latn-RS" b="1" dirty="0"/>
              <a:t>obaveštava nadležni organ </a:t>
            </a:r>
            <a:r>
              <a:rPr lang="sr-Latn-RS" dirty="0"/>
              <a:t>o rezultatima</a:t>
            </a:r>
            <a:endParaRPr lang="en-US" dirty="0"/>
          </a:p>
        </p:txBody>
      </p:sp>
      <p:pic>
        <p:nvPicPr>
          <p:cNvPr id="6" name="Picture 5">
            <a:extLst>
              <a:ext uri="{FF2B5EF4-FFF2-40B4-BE49-F238E27FC236}">
                <a16:creationId xmlns:a16="http://schemas.microsoft.com/office/drawing/2014/main" xmlns="" id="{EB152C8B-C576-ED43-BFC7-733BBFEAE53C}"/>
              </a:ext>
            </a:extLst>
          </p:cNvPr>
          <p:cNvPicPr>
            <a:picLocks noChangeAspect="1"/>
          </p:cNvPicPr>
          <p:nvPr/>
        </p:nvPicPr>
        <p:blipFill>
          <a:blip r:embed="rId4"/>
          <a:stretch>
            <a:fillRect/>
          </a:stretch>
        </p:blipFill>
        <p:spPr>
          <a:xfrm>
            <a:off x="5248704" y="2504076"/>
            <a:ext cx="3528744" cy="2343910"/>
          </a:xfrm>
          <a:prstGeom prst="rect">
            <a:avLst/>
          </a:prstGeom>
        </p:spPr>
      </p:pic>
    </p:spTree>
    <p:extLst>
      <p:ext uri="{BB962C8B-B14F-4D97-AF65-F5344CB8AC3E}">
        <p14:creationId xmlns:p14="http://schemas.microsoft.com/office/powerpoint/2010/main" val="12914888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31022" y="952123"/>
            <a:ext cx="4572000" cy="5655394"/>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TUŽILAŠTVO</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b="1" dirty="0"/>
              <a:t>dobija obaveštenje </a:t>
            </a:r>
            <a:r>
              <a:rPr lang="en-US" dirty="0"/>
              <a:t>(</a:t>
            </a:r>
            <a:r>
              <a:rPr lang="sr-Latn-RS" dirty="0"/>
              <a:t>ili pravni ekvivalent obaveštenja) od policije o tome da postoji razumna sumnja – sumnja – da je počinjeno krivično delo iz oblasti </a:t>
            </a:r>
            <a:r>
              <a:rPr lang="sr-Latn-RS" dirty="0" err="1"/>
              <a:t>visokotehnološkog</a:t>
            </a:r>
            <a:r>
              <a:rPr lang="sr-Latn-RS" dirty="0"/>
              <a:t> kriminala</a:t>
            </a:r>
            <a:endParaRPr lang="en-US" dirty="0"/>
          </a:p>
          <a:p>
            <a:pPr marL="285750" lvl="0" indent="-285750">
              <a:buFont typeface="Arial" panose="020B0604020202020204" pitchFamily="34" charset="0"/>
              <a:buChar char="•"/>
            </a:pPr>
            <a:r>
              <a:rPr lang="sr-Latn-RS" b="1" dirty="0"/>
              <a:t>hitno poverava predmet </a:t>
            </a:r>
            <a:r>
              <a:rPr lang="sr-Latn-RS" dirty="0"/>
              <a:t>i rukovodi aktivnostima tužilaca radi koordinacije i usmeravanja istrage</a:t>
            </a:r>
            <a:endParaRPr lang="en-US" dirty="0"/>
          </a:p>
          <a:p>
            <a:pPr marL="285750" lvl="0" indent="-285750">
              <a:buFont typeface="Arial" panose="020B0604020202020204" pitchFamily="34" charset="0"/>
              <a:buChar char="•"/>
            </a:pPr>
            <a:r>
              <a:rPr lang="sr-Latn-RS" b="1" dirty="0"/>
              <a:t>izdaje tražene naloge/naredbe </a:t>
            </a:r>
            <a:r>
              <a:rPr lang="sr-Latn-RS" dirty="0"/>
              <a:t>za različite postupke</a:t>
            </a:r>
            <a:endParaRPr lang="en-US" dirty="0"/>
          </a:p>
          <a:p>
            <a:pPr marL="285750" lvl="0" indent="-285750">
              <a:buFont typeface="Arial" panose="020B0604020202020204" pitchFamily="34" charset="0"/>
              <a:buChar char="•"/>
            </a:pPr>
            <a:r>
              <a:rPr lang="sr-Latn-RS" b="1" dirty="0"/>
              <a:t>spremno je da hitno reaguje </a:t>
            </a:r>
            <a:r>
              <a:rPr lang="sr-Latn-RS" dirty="0"/>
              <a:t>na razvoj događaja u sklopu radnji koje preduzima policija</a:t>
            </a:r>
            <a:endParaRPr lang="en-US" dirty="0"/>
          </a:p>
          <a:p>
            <a:pPr marL="285750" lvl="0" indent="-285750">
              <a:buFont typeface="Arial" panose="020B0604020202020204" pitchFamily="34" charset="0"/>
              <a:buChar char="•"/>
            </a:pPr>
            <a:r>
              <a:rPr lang="sr-Latn-RS" b="1" dirty="0"/>
              <a:t>spremno je da donese odluku </a:t>
            </a:r>
            <a:r>
              <a:rPr lang="es-CL" dirty="0"/>
              <a:t>o</a:t>
            </a:r>
            <a:r>
              <a:rPr lang="sr-Latn-RS" dirty="0"/>
              <a:t> potrebnim procesnim radnjama i komunicira, ako je potrebno, sa sudom</a:t>
            </a:r>
            <a:endParaRPr lang="en-US" dirty="0"/>
          </a:p>
          <a:p>
            <a:pPr marL="285750" lvl="0" indent="-285750">
              <a:buFont typeface="Arial" panose="020B0604020202020204" pitchFamily="34" charset="0"/>
              <a:buChar char="•"/>
            </a:pPr>
            <a:r>
              <a:rPr lang="sr-Latn-RS" b="1" dirty="0"/>
              <a:t>spremno je da angažuje dodatne resurse, </a:t>
            </a:r>
            <a:r>
              <a:rPr lang="sr-Latn-RS" dirty="0"/>
              <a:t>kao što su eksperti za digitalnu </a:t>
            </a:r>
            <a:r>
              <a:rPr lang="sr-Latn-RS" dirty="0" err="1"/>
              <a:t>forenziku</a:t>
            </a:r>
            <a:endParaRPr lang="en-US" dirty="0"/>
          </a:p>
        </p:txBody>
      </p:sp>
      <p:pic>
        <p:nvPicPr>
          <p:cNvPr id="5" name="Picture 4">
            <a:extLst>
              <a:ext uri="{FF2B5EF4-FFF2-40B4-BE49-F238E27FC236}">
                <a16:creationId xmlns:a16="http://schemas.microsoft.com/office/drawing/2014/main" xmlns="" id="{209DC859-B616-D84E-850D-C521BEFF310A}"/>
              </a:ext>
            </a:extLst>
          </p:cNvPr>
          <p:cNvPicPr>
            <a:picLocks noChangeAspect="1"/>
          </p:cNvPicPr>
          <p:nvPr/>
        </p:nvPicPr>
        <p:blipFill>
          <a:blip r:embed="rId4"/>
          <a:stretch>
            <a:fillRect/>
          </a:stretch>
        </p:blipFill>
        <p:spPr>
          <a:xfrm>
            <a:off x="5364365" y="2628913"/>
            <a:ext cx="3178419" cy="2189578"/>
          </a:xfrm>
          <a:prstGeom prst="rect">
            <a:avLst/>
          </a:prstGeom>
        </p:spPr>
      </p:pic>
    </p:spTree>
    <p:extLst>
      <p:ext uri="{BB962C8B-B14F-4D97-AF65-F5344CB8AC3E}">
        <p14:creationId xmlns:p14="http://schemas.microsoft.com/office/powerpoint/2010/main" val="3346089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572000" cy="4578176"/>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SUD/ISTRAŽNI SUDIJA</a:t>
            </a:r>
            <a:r>
              <a:rPr lang="en-US" sz="1950" b="1" dirty="0" smtClean="0">
                <a:solidFill>
                  <a:srgbClr val="FF0000"/>
                </a:solidFill>
              </a:rPr>
              <a:t>:</a:t>
            </a:r>
            <a:endParaRPr lang="en-US" sz="1950" b="1" dirty="0">
              <a:solidFill>
                <a:srgbClr val="FF0000"/>
              </a:solidFill>
            </a:endParaRPr>
          </a:p>
          <a:p>
            <a:pPr marL="285750" lvl="0" indent="-285750">
              <a:buFont typeface="Arial" panose="020B0604020202020204" pitchFamily="34" charset="0"/>
              <a:buChar char="•"/>
            </a:pPr>
            <a:r>
              <a:rPr lang="sr-Latn-RS" sz="1600" b="1" dirty="0"/>
              <a:t>spreman je da bude u kontaktu </a:t>
            </a:r>
            <a:r>
              <a:rPr lang="sr-Latn-RS" sz="1600" dirty="0"/>
              <a:t>sa nadležnim organima za sprovođenje zakona ili </a:t>
            </a:r>
            <a:r>
              <a:rPr lang="sr-Latn-RS" sz="1600" dirty="0" err="1"/>
              <a:t>tužilaštvom</a:t>
            </a:r>
            <a:r>
              <a:rPr lang="sr-Latn-RS" sz="1600" dirty="0"/>
              <a:t> u vezi sa istragom dela iz oblasti </a:t>
            </a:r>
            <a:r>
              <a:rPr lang="sr-Latn-RS" sz="1600" dirty="0" err="1"/>
              <a:t>visokotehnološkog</a:t>
            </a:r>
            <a:r>
              <a:rPr lang="sr-Latn-RS" sz="1600" dirty="0"/>
              <a:t> kriminala</a:t>
            </a:r>
            <a:endParaRPr lang="en-US" sz="1600" dirty="0"/>
          </a:p>
          <a:p>
            <a:pPr marL="285750" lvl="0" indent="-285750">
              <a:buFont typeface="Arial" panose="020B0604020202020204" pitchFamily="34" charset="0"/>
              <a:buChar char="•"/>
            </a:pPr>
            <a:r>
              <a:rPr lang="sr-Latn-RS" sz="1600" b="1" dirty="0"/>
              <a:t>spreman je da hitno reaguje </a:t>
            </a:r>
            <a:r>
              <a:rPr lang="sr-Latn-RS" sz="1600" dirty="0"/>
              <a:t>na osnovi pravnih dokumenata koje dostave nadležni organi</a:t>
            </a:r>
            <a:endParaRPr lang="en-US" sz="1600" dirty="0"/>
          </a:p>
          <a:p>
            <a:pPr marL="285750" lvl="0" indent="-285750">
              <a:buFont typeface="Arial" panose="020B0604020202020204" pitchFamily="34" charset="0"/>
              <a:buChar char="•"/>
            </a:pPr>
            <a:r>
              <a:rPr lang="sr-Latn-RS" sz="1600" b="1" dirty="0"/>
              <a:t>spreman je da hitno angažuje dodatne ljudske i tehničke resurse </a:t>
            </a:r>
            <a:r>
              <a:rPr lang="sr-Latn-RS" sz="1600" dirty="0"/>
              <a:t>kako bi se uspostavio neometan tok procesnih radnji</a:t>
            </a:r>
            <a:endParaRPr lang="en-US" sz="1600" dirty="0"/>
          </a:p>
          <a:p>
            <a:pPr marL="285750" lvl="0" indent="-285750">
              <a:buFont typeface="Arial" panose="020B0604020202020204" pitchFamily="34" charset="0"/>
              <a:buChar char="•"/>
            </a:pPr>
            <a:r>
              <a:rPr lang="sr-Latn-RS" sz="1600" b="1" dirty="0"/>
              <a:t>spreman je da hitno donosi odluke na osnovu pravnih instrumenata</a:t>
            </a:r>
            <a:r>
              <a:rPr lang="sr-Latn-RS" sz="1600" dirty="0"/>
              <a:t> koje predoče organi reda – tužilaštvo/odbrana</a:t>
            </a:r>
            <a:endParaRPr lang="en-US" sz="1600" dirty="0"/>
          </a:p>
          <a:p>
            <a:pPr marL="285750" lvl="0" indent="-285750">
              <a:buFont typeface="Arial" panose="020B0604020202020204" pitchFamily="34" charset="0"/>
              <a:buChar char="•"/>
            </a:pPr>
            <a:r>
              <a:rPr lang="sr-Latn-RS" sz="1600" b="1" dirty="0"/>
              <a:t>spreman je da preduzme dodatne pravne mere kako bi obezbedio i zaštitio krivični postupak u oblasti </a:t>
            </a:r>
            <a:r>
              <a:rPr lang="sr-Latn-RS" sz="1600" b="1" dirty="0" err="1"/>
              <a:t>visokotehnološkog</a:t>
            </a:r>
            <a:r>
              <a:rPr lang="sr-Latn-RS" sz="1600" b="1" dirty="0"/>
              <a:t> kriminala</a:t>
            </a:r>
            <a:endParaRPr lang="en-US" sz="1600" dirty="0"/>
          </a:p>
        </p:txBody>
      </p:sp>
      <p:pic>
        <p:nvPicPr>
          <p:cNvPr id="6" name="Picture 5">
            <a:extLst>
              <a:ext uri="{FF2B5EF4-FFF2-40B4-BE49-F238E27FC236}">
                <a16:creationId xmlns:a16="http://schemas.microsoft.com/office/drawing/2014/main" xmlns=""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4227350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19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19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79362" y="1017304"/>
            <a:ext cx="4572000" cy="4416594"/>
          </a:xfrm>
          <a:prstGeom prst="rect">
            <a:avLst/>
          </a:prstGeom>
        </p:spPr>
        <p:txBody>
          <a:bodyPr>
            <a:spAutoFit/>
          </a:bodyPr>
          <a:lstStyle/>
          <a:p>
            <a:pPr marL="342900" indent="-342900">
              <a:buFont typeface="Wingdings" pitchFamily="2" charset="2"/>
              <a:buChar char="Ø"/>
              <a:defRPr/>
            </a:pPr>
            <a:r>
              <a:rPr lang="sr-Latn-RS" b="1" dirty="0" smtClean="0">
                <a:solidFill>
                  <a:srgbClr val="FF0000"/>
                </a:solidFill>
              </a:rPr>
              <a:t>RAZLIKE IZMEĐU PRECEDENTNOG I KONTINENTALNOG PRAVA</a:t>
            </a:r>
            <a:r>
              <a:rPr lang="en-US" sz="1950" b="1" dirty="0" smtClean="0">
                <a:solidFill>
                  <a:srgbClr val="FF0000"/>
                </a:solidFill>
              </a:rPr>
              <a:t>:</a:t>
            </a:r>
            <a:endParaRPr lang="en-US" sz="1950" b="1" dirty="0">
              <a:solidFill>
                <a:srgbClr val="FF0000"/>
              </a:solidFill>
            </a:endParaRPr>
          </a:p>
          <a:p>
            <a:pPr marL="342900" indent="-342900">
              <a:buFont typeface="Wingdings" pitchFamily="2" charset="2"/>
              <a:buChar char="Ø"/>
              <a:defRPr/>
            </a:pPr>
            <a:endParaRPr lang="en-US" sz="1950" b="1" dirty="0">
              <a:solidFill>
                <a:srgbClr val="FF0000"/>
              </a:solidFill>
            </a:endParaRPr>
          </a:p>
          <a:p>
            <a:pPr marL="285750" lvl="0" indent="-285750">
              <a:buFont typeface="Arial" panose="020B0604020202020204" pitchFamily="34" charset="0"/>
              <a:buChar char="•"/>
            </a:pPr>
            <a:r>
              <a:rPr lang="sr-Latn-RS" sz="1600" b="1" dirty="0"/>
              <a:t>većina zemalja </a:t>
            </a:r>
            <a:r>
              <a:rPr lang="sr-Latn-RS" sz="1600" b="1" dirty="0" err="1"/>
              <a:t>precedentnog</a:t>
            </a:r>
            <a:r>
              <a:rPr lang="sr-Latn-RS" sz="1600" b="1" dirty="0"/>
              <a:t> prava ovlašćuje policiju da nezavisno vodi istragu –</a:t>
            </a:r>
            <a:r>
              <a:rPr lang="sr-Latn-RS" sz="1600" dirty="0"/>
              <a:t> tužilaštvo i sud nisu neposredno uključeni</a:t>
            </a:r>
            <a:endParaRPr lang="en-US" sz="1600" dirty="0"/>
          </a:p>
          <a:p>
            <a:pPr marL="285750" lvl="0" indent="-285750">
              <a:buFont typeface="Arial" panose="020B0604020202020204" pitchFamily="34" charset="0"/>
              <a:buChar char="•"/>
            </a:pPr>
            <a:r>
              <a:rPr lang="sr-Latn-RS" sz="1600" b="1" dirty="0"/>
              <a:t>u većini zemalja kontinentalnog pravnog sistema </a:t>
            </a:r>
            <a:r>
              <a:rPr lang="sr-Latn-RS" sz="1600" dirty="0"/>
              <a:t>policiji se ne dopušta da sprovodi istragu </a:t>
            </a:r>
            <a:r>
              <a:rPr lang="es-CL" sz="1600" dirty="0"/>
              <a:t>– </a:t>
            </a:r>
            <a:r>
              <a:rPr lang="sr-Latn-RS" sz="1600" dirty="0"/>
              <a:t>ona postupak vodi po nalozima tužilaštva i suda </a:t>
            </a:r>
            <a:endParaRPr lang="en-US" sz="1600" dirty="0"/>
          </a:p>
          <a:p>
            <a:pPr marL="285750" lvl="0" indent="-285750">
              <a:buFont typeface="Arial" panose="020B0604020202020204" pitchFamily="34" charset="0"/>
              <a:buChar char="•"/>
            </a:pPr>
            <a:r>
              <a:rPr lang="sr-Latn-RS" sz="1600" b="1" dirty="0"/>
              <a:t>postojanje hibridnih sistema </a:t>
            </a:r>
            <a:r>
              <a:rPr lang="es-CL" sz="1600" b="1" dirty="0"/>
              <a:t>– </a:t>
            </a:r>
            <a:r>
              <a:rPr lang="sr-Latn-RS" sz="1600" dirty="0"/>
              <a:t>različite lokalne kombinacije interakcije policije – tužilaštva – suda </a:t>
            </a:r>
            <a:endParaRPr lang="en-US" sz="1600" dirty="0"/>
          </a:p>
          <a:p>
            <a:pPr marL="285750" lvl="0" indent="-285750">
              <a:buFont typeface="Arial" panose="020B0604020202020204" pitchFamily="34" charset="0"/>
              <a:buChar char="•"/>
            </a:pPr>
            <a:r>
              <a:rPr lang="sr-Latn-RS" sz="1600" b="1" dirty="0"/>
              <a:t>i dalje – prihvatljivost je ista i predmet je spreman za sud onda kada je zadovoljen pravni minimum za podizanje optužnice</a:t>
            </a:r>
            <a:endParaRPr lang="en-US" sz="1600" dirty="0"/>
          </a:p>
        </p:txBody>
      </p:sp>
      <p:pic>
        <p:nvPicPr>
          <p:cNvPr id="6" name="Picture 5">
            <a:extLst>
              <a:ext uri="{FF2B5EF4-FFF2-40B4-BE49-F238E27FC236}">
                <a16:creationId xmlns:a16="http://schemas.microsoft.com/office/drawing/2014/main" xmlns="" id="{B7D84001-3B67-8F45-805B-54023F809BC4}"/>
              </a:ext>
            </a:extLst>
          </p:cNvPr>
          <p:cNvPicPr>
            <a:picLocks noChangeAspect="1"/>
          </p:cNvPicPr>
          <p:nvPr/>
        </p:nvPicPr>
        <p:blipFill>
          <a:blip r:embed="rId4"/>
          <a:stretch>
            <a:fillRect/>
          </a:stretch>
        </p:blipFill>
        <p:spPr>
          <a:xfrm>
            <a:off x="5253191" y="2583502"/>
            <a:ext cx="3289593" cy="2185058"/>
          </a:xfrm>
          <a:prstGeom prst="rect">
            <a:avLst/>
          </a:prstGeom>
        </p:spPr>
      </p:pic>
    </p:spTree>
    <p:extLst>
      <p:ext uri="{BB962C8B-B14F-4D97-AF65-F5344CB8AC3E}">
        <p14:creationId xmlns:p14="http://schemas.microsoft.com/office/powerpoint/2010/main" val="16156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GB" sz="3200" b="1" dirty="0">
                <a:ea typeface="ＭＳ Ｐゴシック" pitchFamily="34" charset="-128"/>
              </a:rPr>
              <a:t>Agenda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88" y="1584655"/>
            <a:ext cx="3791244" cy="4278094"/>
          </a:xfrm>
          <a:prstGeom prst="rect">
            <a:avLst/>
          </a:prstGeom>
        </p:spPr>
        <p:txBody>
          <a:bodyPr wrap="square">
            <a:spAutoFit/>
          </a:bodyPr>
          <a:lstStyle/>
          <a:p>
            <a:pPr marL="342900" indent="-342900" eaLnBrk="1" hangingPunct="1">
              <a:lnSpc>
                <a:spcPct val="80000"/>
              </a:lnSpc>
              <a:buFont typeface="Wingdings" pitchFamily="2" charset="2"/>
              <a:buChar char="Ø"/>
            </a:pPr>
            <a:r>
              <a:rPr lang="sr-Latn-RS" sz="2000" b="1" dirty="0" smtClean="0"/>
              <a:t>Deo jedan</a:t>
            </a:r>
            <a:endParaRPr lang="en-GB" sz="2000" b="1" dirty="0"/>
          </a:p>
          <a:p>
            <a:pPr marL="342900" indent="-342900" eaLnBrk="1" hangingPunct="1">
              <a:lnSpc>
                <a:spcPct val="80000"/>
              </a:lnSpc>
              <a:buFont typeface="Wingdings" pitchFamily="2" charset="2"/>
              <a:buChar char="ü"/>
            </a:pPr>
            <a:r>
              <a:rPr lang="sr-Latn-RS" sz="2000" i="1" dirty="0" smtClean="0"/>
              <a:t>Nadležni organi za borbu protiv </a:t>
            </a:r>
            <a:r>
              <a:rPr lang="sr-Latn-RS" sz="2000" i="1" dirty="0" err="1" smtClean="0"/>
              <a:t>visokotehnološkog</a:t>
            </a:r>
            <a:r>
              <a:rPr lang="sr-Latn-RS" sz="2000" i="1" dirty="0" smtClean="0"/>
              <a:t> kriminala</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r-Latn-RS" sz="2000" b="1" dirty="0" smtClean="0"/>
              <a:t>Deo dva</a:t>
            </a:r>
            <a:endParaRPr lang="en-GB" sz="2000" b="1" dirty="0"/>
          </a:p>
          <a:p>
            <a:pPr marL="342900" indent="-342900" eaLnBrk="1" hangingPunct="1">
              <a:lnSpc>
                <a:spcPct val="80000"/>
              </a:lnSpc>
              <a:buFont typeface="Wingdings" pitchFamily="2" charset="2"/>
              <a:buChar char="ü"/>
            </a:pPr>
            <a:r>
              <a:rPr lang="sr-Latn-RS" sz="2000" i="1" dirty="0" smtClean="0"/>
              <a:t>Osnovni pojmovi istrage </a:t>
            </a:r>
            <a:r>
              <a:rPr lang="sr-Latn-RS" sz="2000" i="1" dirty="0" err="1" smtClean="0"/>
              <a:t>visokotehnološkog</a:t>
            </a:r>
            <a:r>
              <a:rPr lang="sr-Latn-RS" sz="2000" i="1" dirty="0" smtClean="0"/>
              <a:t> kriminala</a:t>
            </a:r>
            <a:endParaRPr lang="en-GB" sz="2000" i="1" dirty="0"/>
          </a:p>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r>
              <a:rPr lang="sr-Latn-RS" sz="2000" b="1" dirty="0" smtClean="0"/>
              <a:t>Deo tri</a:t>
            </a:r>
            <a:endParaRPr lang="en-GB" sz="2000" b="1" dirty="0"/>
          </a:p>
          <a:p>
            <a:pPr marL="342900" indent="-342900">
              <a:lnSpc>
                <a:spcPct val="80000"/>
              </a:lnSpc>
              <a:buFont typeface="Wingdings" pitchFamily="2" charset="2"/>
              <a:buChar char="ü"/>
            </a:pPr>
            <a:r>
              <a:rPr lang="sr-Latn-RS" sz="2000" i="1" dirty="0" smtClean="0">
                <a:ea typeface="ＭＳ Ｐゴシック" charset="0"/>
                <a:cs typeface="ＭＳ Ｐゴシック" charset="0"/>
              </a:rPr>
              <a:t>Neka međunarodna iskustva</a:t>
            </a:r>
            <a:endParaRPr lang="en-GB" sz="2000" i="1" dirty="0">
              <a:ea typeface="ＭＳ Ｐゴシック" charset="0"/>
              <a:cs typeface="ＭＳ Ｐゴシック" charset="0"/>
            </a:endParaRPr>
          </a:p>
          <a:p>
            <a:pPr marL="342900" indent="-342900">
              <a:lnSpc>
                <a:spcPct val="80000"/>
              </a:lnSpc>
              <a:buFont typeface="Wingdings" pitchFamily="2" charset="2"/>
              <a:buChar char="ü"/>
            </a:pPr>
            <a:endParaRPr lang="en-GB" sz="2000" i="1" dirty="0">
              <a:ea typeface="ＭＳ Ｐゴシック" charset="0"/>
            </a:endParaRPr>
          </a:p>
          <a:p>
            <a:pPr marL="342900" indent="-342900" eaLnBrk="1" hangingPunct="1">
              <a:lnSpc>
                <a:spcPct val="80000"/>
              </a:lnSpc>
              <a:buFont typeface="Wingdings" pitchFamily="2" charset="2"/>
              <a:buChar char="Ø"/>
            </a:pPr>
            <a:r>
              <a:rPr lang="sr-Latn-RS" sz="2000" b="1" dirty="0" smtClean="0"/>
              <a:t>Deo četiri</a:t>
            </a:r>
            <a:endParaRPr lang="en-GB" sz="2000" b="1" dirty="0"/>
          </a:p>
          <a:p>
            <a:pPr marL="342900" indent="-342900">
              <a:lnSpc>
                <a:spcPct val="80000"/>
              </a:lnSpc>
              <a:buFont typeface="Wingdings" pitchFamily="2" charset="2"/>
              <a:buChar char="ü"/>
            </a:pPr>
            <a:r>
              <a:rPr lang="sr-Latn-RS" sz="2000" i="1" dirty="0" smtClean="0"/>
              <a:t>Domaća iskustva</a:t>
            </a:r>
            <a:endParaRPr lang="en-GB" sz="2000" i="1" dirty="0"/>
          </a:p>
          <a:p>
            <a:pPr marL="342900" indent="-342900">
              <a:lnSpc>
                <a:spcPct val="80000"/>
              </a:lnSpc>
              <a:buFont typeface="Wingdings" pitchFamily="2" charset="2"/>
              <a:buChar char="ü"/>
            </a:pPr>
            <a:endParaRPr lang="en-GB" sz="2000" i="1" dirty="0"/>
          </a:p>
          <a:p>
            <a:pPr marL="342900" indent="-342900">
              <a:lnSpc>
                <a:spcPct val="80000"/>
              </a:lnSpc>
              <a:buFont typeface="Wingdings" pitchFamily="2" charset="2"/>
              <a:buChar char="Ø"/>
            </a:pPr>
            <a:r>
              <a:rPr lang="sr-Latn-RS" sz="2000" b="1" dirty="0" smtClean="0"/>
              <a:t>Deo pet</a:t>
            </a:r>
            <a:endParaRPr lang="en-GB" sz="2000" dirty="0"/>
          </a:p>
          <a:p>
            <a:pPr marL="342900" indent="-342900">
              <a:lnSpc>
                <a:spcPct val="80000"/>
              </a:lnSpc>
              <a:buFont typeface="Wingdings" pitchFamily="2" charset="2"/>
              <a:buChar char="ü"/>
            </a:pPr>
            <a:r>
              <a:rPr lang="sr-Latn-RS" sz="2000" i="1" dirty="0" smtClean="0"/>
              <a:t>Sažetak</a:t>
            </a:r>
            <a:endParaRPr lang="en-GB" sz="2000" i="1" dirty="0"/>
          </a:p>
        </p:txBody>
      </p:sp>
      <p:sp>
        <p:nvSpPr>
          <p:cNvPr id="6" name="Rectangle 5">
            <a:extLst>
              <a:ext uri="{FF2B5EF4-FFF2-40B4-BE49-F238E27FC236}">
                <a16:creationId xmlns:a16="http://schemas.microsoft.com/office/drawing/2014/main" xmlns="" id="{EA3FFC4F-A0C7-6241-A6A3-D4D1CB58E595}"/>
              </a:ext>
            </a:extLst>
          </p:cNvPr>
          <p:cNvSpPr/>
          <p:nvPr/>
        </p:nvSpPr>
        <p:spPr>
          <a:xfrm>
            <a:off x="4450456" y="1043731"/>
            <a:ext cx="4572000" cy="584775"/>
          </a:xfrm>
          <a:prstGeom prst="rect">
            <a:avLst/>
          </a:prstGeom>
        </p:spPr>
        <p:txBody>
          <a:bodyPr>
            <a:spAutoFit/>
          </a:bodyPr>
          <a:lstStyle/>
          <a:p>
            <a:pPr marL="0" indent="0" eaLnBrk="1" hangingPunct="1">
              <a:lnSpc>
                <a:spcPct val="80000"/>
              </a:lnSpc>
              <a:buNone/>
            </a:pPr>
            <a:endParaRPr lang="en-GB" sz="2000" dirty="0"/>
          </a:p>
          <a:p>
            <a:pPr marL="342900" indent="-342900" eaLnBrk="1" hangingPunct="1">
              <a:lnSpc>
                <a:spcPct val="80000"/>
              </a:lnSpc>
              <a:buFont typeface="Wingdings" pitchFamily="2" charset="2"/>
              <a:buChar char="Ø"/>
            </a:pPr>
            <a:endParaRPr lang="en-US" sz="2000" i="1" dirty="0"/>
          </a:p>
        </p:txBody>
      </p:sp>
      <p:pic>
        <p:nvPicPr>
          <p:cNvPr id="7" name="Picture 6">
            <a:extLst>
              <a:ext uri="{FF2B5EF4-FFF2-40B4-BE49-F238E27FC236}">
                <a16:creationId xmlns:a16="http://schemas.microsoft.com/office/drawing/2014/main" xmlns="" id="{F1C6340C-3120-7B4F-8C6E-D20141E89477}"/>
              </a:ext>
            </a:extLst>
          </p:cNvPr>
          <p:cNvPicPr>
            <a:picLocks noChangeAspect="1"/>
          </p:cNvPicPr>
          <p:nvPr/>
        </p:nvPicPr>
        <p:blipFill>
          <a:blip r:embed="rId4"/>
          <a:stretch>
            <a:fillRect/>
          </a:stretch>
        </p:blipFill>
        <p:spPr>
          <a:xfrm>
            <a:off x="5016470" y="2607361"/>
            <a:ext cx="3345197" cy="2221992"/>
          </a:xfrm>
          <a:prstGeom prst="rect">
            <a:avLst/>
          </a:prstGeom>
        </p:spPr>
      </p:pic>
    </p:spTree>
    <p:extLst>
      <p:ext uri="{BB962C8B-B14F-4D97-AF65-F5344CB8AC3E}">
        <p14:creationId xmlns:p14="http://schemas.microsoft.com/office/powerpoint/2010/main" val="2297255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79940"/>
            <a:ext cx="4572000" cy="5601533"/>
          </a:xfrm>
          <a:prstGeom prst="rect">
            <a:avLst/>
          </a:prstGeom>
        </p:spPr>
        <p:txBody>
          <a:bodyPr>
            <a:spAutoFit/>
          </a:bodyPr>
          <a:lstStyle/>
          <a:p>
            <a:pPr marL="342900" indent="-342900">
              <a:buFont typeface="Wingdings" pitchFamily="2" charset="2"/>
              <a:buChar char="Ø"/>
              <a:defRPr/>
            </a:pPr>
            <a:r>
              <a:rPr lang="sr-Latn-RS" sz="1950" b="1" dirty="0" smtClean="0">
                <a:solidFill>
                  <a:srgbClr val="FF0000"/>
                </a:solidFill>
              </a:rPr>
              <a:t>OSTALI ORGANI/ZVANIČNICI KOJI SU UKLJUČENI U OVU OBLAST</a:t>
            </a:r>
            <a:r>
              <a:rPr lang="en-US" sz="1950" b="1" dirty="0" smtClean="0">
                <a:solidFill>
                  <a:srgbClr val="FF0000"/>
                </a:solidFill>
              </a:rPr>
              <a:t>:</a:t>
            </a:r>
            <a:endParaRPr lang="en-US" sz="1950" b="1" dirty="0">
              <a:solidFill>
                <a:srgbClr val="FF0000"/>
              </a:solidFill>
            </a:endParaRPr>
          </a:p>
          <a:p>
            <a:pPr marL="342900" indent="-342900">
              <a:buFont typeface="Wingdings" pitchFamily="2" charset="2"/>
              <a:buChar char="Ø"/>
              <a:defRPr/>
            </a:pPr>
            <a:endParaRPr lang="en-US" sz="1950" b="1" dirty="0">
              <a:solidFill>
                <a:srgbClr val="FF0000"/>
              </a:solidFill>
            </a:endParaRPr>
          </a:p>
          <a:p>
            <a:pPr marL="342900" lvl="0" indent="-342900">
              <a:buFont typeface="Arial" panose="020B0604020202020204" pitchFamily="34" charset="0"/>
              <a:buChar char="•"/>
            </a:pPr>
            <a:r>
              <a:rPr lang="sr-Latn-RS" sz="2000" b="1" dirty="0"/>
              <a:t>spremni su da s njima kontaktiraju </a:t>
            </a:r>
            <a:r>
              <a:rPr lang="sr-Latn-RS" sz="2000" dirty="0"/>
              <a:t>nadležni istražni organi za </a:t>
            </a:r>
            <a:r>
              <a:rPr lang="sr-Latn-RS" sz="2000" dirty="0" err="1"/>
              <a:t>visokotehnološki</a:t>
            </a:r>
            <a:r>
              <a:rPr lang="sr-Latn-RS" sz="2000" dirty="0"/>
              <a:t> kriminal </a:t>
            </a:r>
            <a:endParaRPr lang="en-US" sz="2000" dirty="0"/>
          </a:p>
          <a:p>
            <a:pPr marL="342900" lvl="0" indent="-342900">
              <a:buFont typeface="Arial" panose="020B0604020202020204" pitchFamily="34" charset="0"/>
              <a:buChar char="•"/>
            </a:pPr>
            <a:r>
              <a:rPr lang="sr-Latn-RS" sz="2000" b="1" dirty="0"/>
              <a:t>imaju obučeno osoblje </a:t>
            </a:r>
            <a:r>
              <a:rPr lang="sr-Latn-RS" sz="2000" dirty="0"/>
              <a:t>na raspolaganju za zahteve u vezi sa </a:t>
            </a:r>
            <a:r>
              <a:rPr lang="sr-Latn-RS" sz="2000" dirty="0" err="1"/>
              <a:t>visokotehnološkim</a:t>
            </a:r>
            <a:r>
              <a:rPr lang="sr-Latn-RS" sz="2000" dirty="0"/>
              <a:t> kriminalom</a:t>
            </a:r>
            <a:endParaRPr lang="en-US" sz="2000" dirty="0"/>
          </a:p>
          <a:p>
            <a:pPr marL="342900" lvl="0" indent="-342900">
              <a:buFont typeface="Arial" panose="020B0604020202020204" pitchFamily="34" charset="0"/>
              <a:buChar char="•"/>
            </a:pPr>
            <a:r>
              <a:rPr lang="sr-Latn-RS" sz="2000" b="1" dirty="0"/>
              <a:t>spremni su da što je pre moguće </a:t>
            </a:r>
            <a:r>
              <a:rPr lang="sr-Latn-RS" sz="2000" dirty="0"/>
              <a:t>dostave tražene informacije ili preduzmu radnje</a:t>
            </a:r>
            <a:endParaRPr lang="en-US" sz="2000" dirty="0"/>
          </a:p>
          <a:p>
            <a:pPr marL="342900" lvl="0" indent="-342900">
              <a:buFont typeface="Arial" panose="020B0604020202020204" pitchFamily="34" charset="0"/>
              <a:buChar char="•"/>
            </a:pPr>
            <a:r>
              <a:rPr lang="sr-Latn-RS" sz="2000" b="1" dirty="0"/>
              <a:t>spremni su da neometano nastave </a:t>
            </a:r>
            <a:r>
              <a:rPr lang="sr-Latn-RS" sz="2000" dirty="0"/>
              <a:t>komunikaciju s nadležnim organima</a:t>
            </a:r>
            <a:endParaRPr lang="en-US" sz="2000" dirty="0"/>
          </a:p>
          <a:p>
            <a:pPr marL="342900" indent="-342900">
              <a:buFont typeface="Arial" panose="020B0604020202020204" pitchFamily="34" charset="0"/>
              <a:buChar char="•"/>
            </a:pPr>
            <a:r>
              <a:rPr lang="sr-Latn-RS" sz="2000" b="1" dirty="0"/>
              <a:t>spremni su da u zvaničnom svojstvu </a:t>
            </a:r>
            <a:r>
              <a:rPr lang="sr-Latn-RS" sz="2000" dirty="0"/>
              <a:t>učestvuju u istrazi</a:t>
            </a:r>
            <a:endParaRPr lang="en-US" sz="1900" dirty="0"/>
          </a:p>
        </p:txBody>
      </p:sp>
      <p:pic>
        <p:nvPicPr>
          <p:cNvPr id="5" name="Picture 4">
            <a:extLst>
              <a:ext uri="{FF2B5EF4-FFF2-40B4-BE49-F238E27FC236}">
                <a16:creationId xmlns:a16="http://schemas.microsoft.com/office/drawing/2014/main" xmlns="" id="{962B16B7-0C78-2E44-A2C9-E1E5DC9EE99A}"/>
              </a:ext>
            </a:extLst>
          </p:cNvPr>
          <p:cNvPicPr>
            <a:picLocks noChangeAspect="1"/>
          </p:cNvPicPr>
          <p:nvPr/>
        </p:nvPicPr>
        <p:blipFill>
          <a:blip r:embed="rId4"/>
          <a:stretch>
            <a:fillRect/>
          </a:stretch>
        </p:blipFill>
        <p:spPr>
          <a:xfrm>
            <a:off x="5070420" y="2650963"/>
            <a:ext cx="3462020" cy="2145477"/>
          </a:xfrm>
          <a:prstGeom prst="rect">
            <a:avLst/>
          </a:prstGeom>
        </p:spPr>
      </p:pic>
    </p:spTree>
    <p:extLst>
      <p:ext uri="{BB962C8B-B14F-4D97-AF65-F5344CB8AC3E}">
        <p14:creationId xmlns:p14="http://schemas.microsoft.com/office/powerpoint/2010/main" val="31977194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Osnovni pojmovi istrage </a:t>
            </a:r>
            <a:br>
              <a:rPr lang="sr-Latn-RS" sz="3200" b="1" dirty="0">
                <a:ea typeface="ＭＳ Ｐゴシック" charset="0"/>
                <a:cs typeface="ＭＳ Ｐゴシック" charset="0"/>
              </a:rPr>
            </a:br>
            <a:r>
              <a:rPr lang="sr-Latn-RS" sz="3200" b="1" dirty="0" err="1">
                <a:ea typeface="ＭＳ Ｐゴシック" charset="0"/>
                <a:cs typeface="ＭＳ Ｐゴシック" charset="0"/>
              </a:rPr>
              <a:t>visokotehnološkog</a:t>
            </a:r>
            <a:r>
              <a:rPr lang="sr-Latn-RS" sz="3200" b="1" dirty="0">
                <a:ea typeface="ＭＳ Ｐゴシック" charset="0"/>
                <a:cs typeface="ＭＳ Ｐゴシック" charset="0"/>
              </a:rPr>
              <a:t> kriminala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382670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p>
          <a:p>
            <a:pPr marL="0" indent="0" algn="r">
              <a:buFont typeface="Arial" charset="0"/>
              <a:buNone/>
              <a:defRPr/>
            </a:pPr>
            <a:r>
              <a:rPr lang="sr-Latn-RS" sz="3200" b="1" dirty="0" err="1" smtClean="0">
                <a:solidFill>
                  <a:schemeClr val="bg1"/>
                </a:solidFill>
              </a:rPr>
              <a:t>visokotehnološkog</a:t>
            </a:r>
            <a:r>
              <a:rPr lang="sr-Latn-RS" sz="3200" b="1" dirty="0" smtClean="0">
                <a:solidFill>
                  <a:schemeClr val="bg1"/>
                </a:solidFill>
              </a:rPr>
              <a:t> kriminala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692650"/>
            <a:ext cx="8525021" cy="1963614"/>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tri</a:t>
            </a:r>
            <a:endParaRPr lang="en-GB" sz="3200" b="1" dirty="0">
              <a:ea typeface="ＭＳ Ｐゴシック" charset="0"/>
              <a:cs typeface="ＭＳ Ｐゴシック" charset="0"/>
            </a:endParaRPr>
          </a:p>
          <a:p>
            <a:pPr algn="ct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a:t>Neka međunarodna iskustva</a:t>
            </a:r>
            <a:endParaRPr lang="en-US" sz="3200" dirty="0"/>
          </a:p>
          <a:p>
            <a:pPr algn="ctr"/>
            <a:r>
              <a:rPr lang="sr-Latn-RS" sz="3200" b="1" dirty="0"/>
              <a:t>- Strana </a:t>
            </a:r>
            <a:r>
              <a:rPr lang="sr-Latn-RS" sz="3200" b="1" dirty="0" err="1"/>
              <a:t>ugovornica</a:t>
            </a:r>
            <a:r>
              <a:rPr lang="sr-Latn-RS" sz="3200" b="1" dirty="0"/>
              <a:t> Konvencije: </a:t>
            </a:r>
            <a:r>
              <a:rPr lang="sr-Latn-RS" sz="3200" b="1" dirty="0" smtClean="0"/>
              <a:t>Srbija -</a:t>
            </a:r>
            <a:endParaRPr lang="en-US" sz="3200" dirty="0"/>
          </a:p>
        </p:txBody>
      </p:sp>
    </p:spTree>
    <p:extLst>
      <p:ext uri="{BB962C8B-B14F-4D97-AF65-F5344CB8AC3E}">
        <p14:creationId xmlns:p14="http://schemas.microsoft.com/office/powerpoint/2010/main" val="12766940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2" name="Picture 2" descr="C:\Users\Branko Stamenkovic\Desktop\serbia-location-in-world-map.jpg">
            <a:extLst>
              <a:ext uri="{FF2B5EF4-FFF2-40B4-BE49-F238E27FC236}">
                <a16:creationId xmlns:a16="http://schemas.microsoft.com/office/drawing/2014/main" xmlns="" id="{200DCC18-D238-B448-A286-7B62C6A2F0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40" y="1916832"/>
            <a:ext cx="4864100" cy="364807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Branko Stamenkovic\Desktop\serbia-montenegro-map-highly-detailed-vector-administrative-regions-main-cities-roads-31188511.jpg">
            <a:extLst>
              <a:ext uri="{FF2B5EF4-FFF2-40B4-BE49-F238E27FC236}">
                <a16:creationId xmlns:a16="http://schemas.microsoft.com/office/drawing/2014/main" xmlns="" id="{6D4F5428-B426-F648-BC87-A2324FED926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82640" y="1352550"/>
            <a:ext cx="4202009" cy="5006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8875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4893647"/>
          </a:xfrm>
          <a:prstGeom prst="rect">
            <a:avLst/>
          </a:prstGeom>
        </p:spPr>
        <p:txBody>
          <a:bodyPr>
            <a:spAutoFit/>
          </a:bodyPr>
          <a:lstStyle/>
          <a:p>
            <a:pPr marL="342900" indent="-342900">
              <a:buFont typeface="Wingdings" pitchFamily="2" charset="2"/>
              <a:buChar char="Ø"/>
            </a:pPr>
            <a:r>
              <a:rPr lang="sr-Latn-RS" sz="2000" b="1" dirty="0"/>
              <a:t>Pravni okvir Republike Srbije za </a:t>
            </a:r>
            <a:r>
              <a:rPr lang="sr-Latn-RS" sz="2000" b="1" dirty="0" err="1"/>
              <a:t>visokotehnološki</a:t>
            </a:r>
            <a:r>
              <a:rPr lang="sr-Latn-RS" sz="2000" b="1" dirty="0"/>
              <a:t> kriminal</a:t>
            </a:r>
            <a:r>
              <a:rPr lang="en-US" sz="2000" dirty="0" smtClean="0"/>
              <a:t>:</a:t>
            </a:r>
            <a:endParaRPr lang="en-US" sz="2000" dirty="0"/>
          </a:p>
          <a:p>
            <a:pPr marL="285750" lvl="0" indent="-285750" algn="just">
              <a:buFont typeface="Arial" panose="020B0604020202020204" pitchFamily="34" charset="0"/>
              <a:buChar char="•"/>
            </a:pPr>
            <a:r>
              <a:rPr lang="sr-Latn-RS" sz="1600" i="1" dirty="0"/>
              <a:t>Zakon o organizaciji i nadležnosti državnih organa za borbu protiv </a:t>
            </a:r>
            <a:r>
              <a:rPr lang="sr-Latn-RS" sz="1600" i="1" dirty="0" err="1"/>
              <a:t>visokotehnološkog</a:t>
            </a:r>
            <a:r>
              <a:rPr lang="sr-Latn-RS" sz="1600" i="1" dirty="0"/>
              <a:t> kriminala;</a:t>
            </a:r>
            <a:endParaRPr lang="en-US" sz="1600" dirty="0"/>
          </a:p>
          <a:p>
            <a:pPr marL="285750" lvl="0" indent="-285750" algn="just">
              <a:buFont typeface="Arial" panose="020B0604020202020204" pitchFamily="34" charset="0"/>
              <a:buChar char="•"/>
            </a:pPr>
            <a:r>
              <a:rPr lang="sr-Latn-RS" sz="1600" i="1" dirty="0"/>
              <a:t>Zakon o potvrđivanju Konvencije o </a:t>
            </a:r>
            <a:r>
              <a:rPr lang="sr-Latn-RS" sz="1600" i="1" dirty="0" err="1"/>
              <a:t>visokotehnološkom</a:t>
            </a:r>
            <a:r>
              <a:rPr lang="sr-Latn-RS" sz="1600" i="1" dirty="0"/>
              <a:t> kriminalu; </a:t>
            </a:r>
            <a:endParaRPr lang="en-US" sz="1600" dirty="0"/>
          </a:p>
          <a:p>
            <a:pPr marL="285750" lvl="0" indent="-285750" algn="just">
              <a:buFont typeface="Arial" panose="020B0604020202020204" pitchFamily="34" charset="0"/>
              <a:buChar char="•"/>
            </a:pPr>
            <a:r>
              <a:rPr lang="sr-Latn-RS" sz="1600" i="1" dirty="0"/>
              <a:t>Zakon o potvrđivanju dodatnog protokola uz Konvenciju o </a:t>
            </a:r>
            <a:r>
              <a:rPr lang="sr-Latn-RS" sz="1600" i="1" dirty="0" err="1"/>
              <a:t>visokotehnološkom</a:t>
            </a:r>
            <a:r>
              <a:rPr lang="sr-Latn-RS" sz="1600" i="1" dirty="0"/>
              <a:t> kriminalu koji se odnosi na inkriminaciju dela rasističke i ksenofobične prirode izvršenih preko računarskih sistema; </a:t>
            </a:r>
            <a:endParaRPr lang="en-US" sz="1600" dirty="0"/>
          </a:p>
          <a:p>
            <a:pPr marL="285750" lvl="0" indent="-285750" algn="just">
              <a:buFont typeface="Arial" panose="020B0604020202020204" pitchFamily="34" charset="0"/>
              <a:buChar char="•"/>
            </a:pPr>
            <a:r>
              <a:rPr lang="sr-Latn-RS" sz="1600" i="1" dirty="0"/>
              <a:t>Zakon o potvrđivanju Konvencije Saveta Evrope o zaštiti dece od seksualnog iskorišćavanja i seksualnog zlostavljanja;</a:t>
            </a:r>
            <a:endParaRPr lang="en-US" sz="1600" dirty="0"/>
          </a:p>
          <a:p>
            <a:pPr marL="285750" lvl="0" indent="-285750" algn="just">
              <a:buFont typeface="Arial" panose="020B0604020202020204" pitchFamily="34" charset="0"/>
              <a:buChar char="•"/>
            </a:pPr>
            <a:r>
              <a:rPr lang="sr-Latn-RS" sz="1600" i="1" dirty="0"/>
              <a:t>Krivični zakonik;</a:t>
            </a:r>
            <a:endParaRPr lang="en-US" sz="1600" dirty="0"/>
          </a:p>
          <a:p>
            <a:pPr marL="285750" lvl="0" indent="-285750" algn="just">
              <a:buFont typeface="Arial" panose="020B0604020202020204" pitchFamily="34" charset="0"/>
              <a:buChar char="•"/>
            </a:pPr>
            <a:r>
              <a:rPr lang="sr-Latn-RS" sz="1600" i="1" dirty="0"/>
              <a:t>Zakonik o krivičnom postupku;</a:t>
            </a:r>
            <a:endParaRPr lang="en-US" sz="1600" dirty="0"/>
          </a:p>
          <a:p>
            <a:pPr marL="285750" indent="-285750" algn="just">
              <a:buFont typeface="Arial" panose="020B0604020202020204" pitchFamily="34" charset="0"/>
              <a:buChar char="•"/>
            </a:pPr>
            <a:r>
              <a:rPr lang="sr-Latn-RS" sz="1600" i="1" dirty="0"/>
              <a:t>Zakon o međunarodnoj pravnoj pomoći u krivičnim stvarima</a:t>
            </a:r>
            <a:endParaRPr lang="en-US" sz="1750" i="1" dirty="0"/>
          </a:p>
        </p:txBody>
      </p:sp>
      <p:sp>
        <p:nvSpPr>
          <p:cNvPr id="5" name="Rectangle 4">
            <a:extLst>
              <a:ext uri="{FF2B5EF4-FFF2-40B4-BE49-F238E27FC236}">
                <a16:creationId xmlns:a16="http://schemas.microsoft.com/office/drawing/2014/main" xmlns="" id="{9BB1715F-37D8-114B-8A1C-06F403579EED}"/>
              </a:ext>
            </a:extLst>
          </p:cNvPr>
          <p:cNvSpPr/>
          <p:nvPr/>
        </p:nvSpPr>
        <p:spPr>
          <a:xfrm>
            <a:off x="4572000" y="1354320"/>
            <a:ext cx="4572000" cy="4278094"/>
          </a:xfrm>
          <a:prstGeom prst="rect">
            <a:avLst/>
          </a:prstGeom>
        </p:spPr>
        <p:txBody>
          <a:bodyPr>
            <a:spAutoFit/>
          </a:bodyPr>
          <a:lstStyle/>
          <a:p>
            <a:pPr marL="285750" lvl="0" indent="-285750" algn="just">
              <a:buFont typeface="Arial" panose="020B0604020202020204" pitchFamily="34" charset="0"/>
              <a:buChar char="•"/>
            </a:pPr>
            <a:r>
              <a:rPr lang="sr-Latn-RS" sz="1600" i="1" dirty="0"/>
              <a:t>Zakon o elektronskim komunikacijama;</a:t>
            </a:r>
            <a:endParaRPr lang="en-US" sz="1600" dirty="0"/>
          </a:p>
          <a:p>
            <a:pPr marL="285750" lvl="0" indent="-285750" algn="just">
              <a:buFont typeface="Arial" panose="020B0604020202020204" pitchFamily="34" charset="0"/>
              <a:buChar char="•"/>
            </a:pPr>
            <a:r>
              <a:rPr lang="sr-Latn-RS" sz="1600" i="1" dirty="0"/>
              <a:t>Zakon o odgovornosti pravnih lica za krivična dela; </a:t>
            </a:r>
            <a:endParaRPr lang="en-US" sz="1600" dirty="0"/>
          </a:p>
          <a:p>
            <a:pPr marL="285750" lvl="0" indent="-285750" algn="just">
              <a:buFont typeface="Arial" panose="020B0604020202020204" pitchFamily="34" charset="0"/>
              <a:buChar char="•"/>
            </a:pPr>
            <a:r>
              <a:rPr lang="sr-Latn-RS" sz="1600" i="1" dirty="0"/>
              <a:t>Zakon o posebnim ovlašćenjima radi efikasne zaštite prava intelektualne svojine; </a:t>
            </a:r>
            <a:endParaRPr lang="en-US" sz="1600" dirty="0"/>
          </a:p>
          <a:p>
            <a:pPr marL="285750" lvl="0" indent="-285750" algn="just">
              <a:buFont typeface="Arial" panose="020B0604020202020204" pitchFamily="34" charset="0"/>
              <a:buChar char="•"/>
            </a:pPr>
            <a:r>
              <a:rPr lang="sr-Latn-RS" sz="1600" i="1" dirty="0"/>
              <a:t>Zakon o informacionoj bezbednosti;</a:t>
            </a:r>
            <a:endParaRPr lang="en-US" sz="1600" dirty="0"/>
          </a:p>
          <a:p>
            <a:pPr marL="285750" lvl="0" indent="-285750" algn="just">
              <a:buFont typeface="Arial" panose="020B0604020202020204" pitchFamily="34" charset="0"/>
              <a:buChar char="•"/>
            </a:pPr>
            <a:r>
              <a:rPr lang="sr-Latn-RS" sz="1600" i="1" dirty="0"/>
              <a:t>Strategija za borbu protiv </a:t>
            </a:r>
            <a:r>
              <a:rPr lang="sr-Latn-RS" sz="1600" i="1" dirty="0" err="1"/>
              <a:t>visokotehnološkog</a:t>
            </a:r>
            <a:r>
              <a:rPr lang="sr-Latn-RS" sz="1600" i="1" dirty="0"/>
              <a:t> kriminala za period 2019–2023; </a:t>
            </a:r>
            <a:endParaRPr lang="en-US" sz="1600" dirty="0"/>
          </a:p>
          <a:p>
            <a:pPr marL="285750" lvl="0" indent="-285750" algn="just">
              <a:buFont typeface="Arial" panose="020B0604020202020204" pitchFamily="34" charset="0"/>
              <a:buChar char="•"/>
            </a:pPr>
            <a:r>
              <a:rPr lang="sr-Latn-RS" sz="1600" i="1" dirty="0"/>
              <a:t>Strategija razvoja informacionog društva u Republici Srbiji do </a:t>
            </a:r>
            <a:r>
              <a:rPr lang="es-CL" sz="1600" i="1" dirty="0"/>
              <a:t>2020</a:t>
            </a:r>
            <a:r>
              <a:rPr lang="sr-Latn-RS" sz="1600" i="1" dirty="0"/>
              <a:t>. godine</a:t>
            </a:r>
            <a:r>
              <a:rPr lang="es-CL" sz="1600" i="1" dirty="0"/>
              <a:t>;</a:t>
            </a:r>
            <a:endParaRPr lang="en-US" sz="1600" dirty="0"/>
          </a:p>
          <a:p>
            <a:pPr marL="285750" lvl="0" indent="-285750" algn="just">
              <a:buFont typeface="Arial" panose="020B0604020202020204" pitchFamily="34" charset="0"/>
              <a:buChar char="•"/>
            </a:pPr>
            <a:r>
              <a:rPr lang="sr-Latn-RS" sz="1600" i="1" dirty="0"/>
              <a:t>Strateška procena javne bezbednosti u Republici Srbiji; </a:t>
            </a:r>
            <a:endParaRPr lang="en-US" sz="1600" dirty="0"/>
          </a:p>
          <a:p>
            <a:pPr marL="285750" lvl="0" indent="-285750" algn="just">
              <a:buFont typeface="Arial" panose="020B0604020202020204" pitchFamily="34" charset="0"/>
              <a:buChar char="•"/>
            </a:pPr>
            <a:r>
              <a:rPr lang="sr-Latn-RS" sz="1600" i="1" dirty="0"/>
              <a:t>Pravilnik o opštim uslovima za obavljanje delatnosti elektronskih komunikacija po režimu opšteg ovlašćenja;</a:t>
            </a:r>
            <a:endParaRPr lang="en-US" sz="1600" dirty="0"/>
          </a:p>
          <a:p>
            <a:pPr marL="285750" lvl="0" indent="-285750" algn="just">
              <a:buFont typeface="Arial" panose="020B0604020202020204" pitchFamily="34" charset="0"/>
              <a:buChar char="•"/>
            </a:pPr>
            <a:r>
              <a:rPr lang="sr-Latn-RS" sz="1600" i="1" dirty="0"/>
              <a:t>Pravilnik o opštim uslovima za obavljanje usluga prenosa govora korišćenjem interneta</a:t>
            </a:r>
            <a:endParaRPr lang="en-US" sz="1600" dirty="0"/>
          </a:p>
        </p:txBody>
      </p:sp>
    </p:spTree>
    <p:extLst>
      <p:ext uri="{BB962C8B-B14F-4D97-AF65-F5344CB8AC3E}">
        <p14:creationId xmlns:p14="http://schemas.microsoft.com/office/powerpoint/2010/main" val="32726617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1" y="900349"/>
            <a:ext cx="4999673" cy="5189113"/>
          </a:xfrm>
          <a:prstGeom prst="rect">
            <a:avLst/>
          </a:prstGeom>
        </p:spPr>
        <p:txBody>
          <a:bodyPr wrap="square">
            <a:spAutoFit/>
          </a:bodyPr>
          <a:lstStyle/>
          <a:p>
            <a:pPr marL="342900" indent="-342900">
              <a:buFont typeface="Wingdings" pitchFamily="2" charset="2"/>
              <a:buChar char="Ø"/>
            </a:pPr>
            <a:r>
              <a:rPr lang="sr-Latn-RS" b="1" dirty="0" smtClean="0"/>
              <a:t>Specijalizovani organi za borbu protiv </a:t>
            </a:r>
            <a:r>
              <a:rPr lang="sr-Latn-RS" b="1" dirty="0" err="1" smtClean="0"/>
              <a:t>visokotehnološkog</a:t>
            </a:r>
            <a:r>
              <a:rPr lang="sr-Latn-RS" b="1" dirty="0" smtClean="0"/>
              <a:t> kriminala u Republici Srbiji:</a:t>
            </a:r>
            <a:r>
              <a:rPr lang="en-US" dirty="0" smtClean="0"/>
              <a:t>:</a:t>
            </a:r>
            <a:endParaRPr lang="en-US" dirty="0"/>
          </a:p>
          <a:p>
            <a:pPr>
              <a:lnSpc>
                <a:spcPct val="90000"/>
              </a:lnSpc>
            </a:pPr>
            <a:endParaRPr lang="en-US" b="1" i="1" dirty="0">
              <a:solidFill>
                <a:srgbClr val="FF0000"/>
              </a:solidFill>
            </a:endParaRPr>
          </a:p>
          <a:p>
            <a:pPr marL="342900" indent="-342900">
              <a:lnSpc>
                <a:spcPct val="90000"/>
              </a:lnSpc>
              <a:buFont typeface="Wingdings" pitchFamily="2" charset="2"/>
              <a:buChar char="ü"/>
            </a:pPr>
            <a:r>
              <a:rPr lang="sr-Latn-RS" i="1" dirty="0"/>
              <a:t>Zakon o organizaciji i nadležnosti državnih organa za borbu protiv </a:t>
            </a:r>
            <a:r>
              <a:rPr lang="sr-Latn-RS" i="1" dirty="0" err="1"/>
              <a:t>visokotehnološkog</a:t>
            </a:r>
            <a:r>
              <a:rPr lang="sr-Latn-RS" i="1" dirty="0"/>
              <a:t> kriminala </a:t>
            </a:r>
            <a:r>
              <a:rPr lang="sr-Latn-RS" i="1" dirty="0" smtClean="0"/>
              <a:t>:</a:t>
            </a:r>
            <a:endParaRPr lang="sr-Latn-RS" i="1" dirty="0"/>
          </a:p>
          <a:p>
            <a:pPr>
              <a:lnSpc>
                <a:spcPct val="90000"/>
              </a:lnSpc>
            </a:pPr>
            <a:endParaRPr lang="en-GB" b="1" i="1" dirty="0">
              <a:solidFill>
                <a:srgbClr val="FF0000"/>
              </a:solidFill>
            </a:endParaRPr>
          </a:p>
          <a:p>
            <a:pPr marL="285750" lvl="0" indent="-285750">
              <a:buFont typeface="Wingdings" panose="05000000000000000000" pitchFamily="2" charset="2"/>
              <a:buChar char="v"/>
            </a:pPr>
            <a:r>
              <a:rPr lang="sr-Latn-RS" b="1" dirty="0"/>
              <a:t>Posebno tužilaštvo za </a:t>
            </a:r>
            <a:r>
              <a:rPr lang="sr-Latn-RS" b="1" dirty="0" err="1"/>
              <a:t>visokotehnološki</a:t>
            </a:r>
            <a:r>
              <a:rPr lang="sr-Latn-RS" b="1" dirty="0"/>
              <a:t> kriminal Republike Srbije</a:t>
            </a:r>
            <a:endParaRPr lang="en-US" dirty="0"/>
          </a:p>
          <a:p>
            <a:pPr marL="285750" lvl="0" indent="-285750">
              <a:buFont typeface="Wingdings" panose="05000000000000000000" pitchFamily="2" charset="2"/>
              <a:buChar char="v"/>
            </a:pPr>
            <a:r>
              <a:rPr lang="sr-Latn-RS" b="1" dirty="0"/>
              <a:t>Ministarstvo unutrašnjih poslova – Služba za borbu protiv </a:t>
            </a:r>
            <a:r>
              <a:rPr lang="sr-Latn-RS" b="1" dirty="0" err="1"/>
              <a:t>visokotehnološkog</a:t>
            </a:r>
            <a:r>
              <a:rPr lang="sr-Latn-RS" b="1" dirty="0"/>
              <a:t> kriminala</a:t>
            </a:r>
            <a:endParaRPr lang="en-US" dirty="0"/>
          </a:p>
          <a:p>
            <a:pPr marL="285750" lvl="0" indent="-285750">
              <a:buFont typeface="Wingdings" panose="05000000000000000000" pitchFamily="2" charset="2"/>
              <a:buChar char="v"/>
            </a:pPr>
            <a:r>
              <a:rPr lang="sr-Latn-RS" b="1" dirty="0"/>
              <a:t>Viši sud u Beogradu – Odeljenje za borbu protiv </a:t>
            </a:r>
            <a:r>
              <a:rPr lang="sr-Latn-RS" b="1" dirty="0" err="1"/>
              <a:t>visokotehnološkog</a:t>
            </a:r>
            <a:r>
              <a:rPr lang="sr-Latn-RS" b="1" dirty="0"/>
              <a:t> kriminala</a:t>
            </a:r>
            <a:endParaRPr lang="en-US" dirty="0"/>
          </a:p>
          <a:p>
            <a:pPr marL="342900" indent="-342900">
              <a:lnSpc>
                <a:spcPct val="90000"/>
              </a:lnSpc>
              <a:buFont typeface="Wingdings" pitchFamily="2" charset="2"/>
              <a:buChar char="v"/>
            </a:pPr>
            <a:endParaRPr lang="en-US" b="1" dirty="0"/>
          </a:p>
          <a:p>
            <a:pPr marL="285750" lvl="0" indent="-285750">
              <a:buFont typeface="Wingdings" panose="05000000000000000000" pitchFamily="2" charset="2"/>
              <a:buChar char="Ø"/>
            </a:pPr>
            <a:r>
              <a:rPr lang="sr-Latn-RS" b="1" dirty="0">
                <a:solidFill>
                  <a:srgbClr val="FF0000"/>
                </a:solidFill>
              </a:rPr>
              <a:t>Nadležnost na celoj teritoriji Republike Srbije</a:t>
            </a:r>
            <a:endParaRPr lang="en-US" dirty="0">
              <a:solidFill>
                <a:srgbClr val="FF0000"/>
              </a:solidFill>
            </a:endParaRPr>
          </a:p>
          <a:p>
            <a:pPr marL="285750" lvl="0" indent="-285750">
              <a:buFont typeface="Wingdings" panose="05000000000000000000" pitchFamily="2" charset="2"/>
              <a:buChar char="Ø"/>
            </a:pPr>
            <a:r>
              <a:rPr lang="sr-Latn-RS" b="1" dirty="0">
                <a:solidFill>
                  <a:srgbClr val="FF0000"/>
                </a:solidFill>
              </a:rPr>
              <a:t>Kontakt tačke </a:t>
            </a:r>
            <a:r>
              <a:rPr lang="en-US" b="1" dirty="0">
                <a:solidFill>
                  <a:srgbClr val="FF0000"/>
                </a:solidFill>
              </a:rPr>
              <a:t>24/7</a:t>
            </a:r>
            <a:endParaRPr lang="en-US" dirty="0">
              <a:solidFill>
                <a:srgbClr val="FF0000"/>
              </a:solidFill>
            </a:endParaRPr>
          </a:p>
        </p:txBody>
      </p:sp>
      <p:pic>
        <p:nvPicPr>
          <p:cNvPr id="16" name="Picture 9">
            <a:extLst>
              <a:ext uri="{FF2B5EF4-FFF2-40B4-BE49-F238E27FC236}">
                <a16:creationId xmlns:a16="http://schemas.microsoft.com/office/drawing/2014/main" xmlns="" id="{BC739C73-B47D-6E40-BCEF-2ED6B34534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0093" y="2659537"/>
            <a:ext cx="3024336" cy="214779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79288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5170646"/>
          </a:xfrm>
          <a:prstGeom prst="rect">
            <a:avLst/>
          </a:prstGeom>
        </p:spPr>
        <p:txBody>
          <a:bodyPr>
            <a:spAutoFit/>
          </a:bodyPr>
          <a:lstStyle/>
          <a:p>
            <a:pPr marL="342900" lvl="0" indent="-342900">
              <a:buFont typeface="Wingdings" pitchFamily="2" charset="2"/>
              <a:buChar char="Ø"/>
            </a:pPr>
            <a:r>
              <a:rPr lang="sr-Latn-RS" sz="2000" b="1" dirty="0" err="1"/>
              <a:t>Materijalnopravne</a:t>
            </a:r>
            <a:r>
              <a:rPr lang="sr-Latn-RS" sz="2000" b="1" dirty="0"/>
              <a:t> odredbe i </a:t>
            </a:r>
            <a:r>
              <a:rPr lang="sr-Latn-RS" sz="2000" b="1" dirty="0" smtClean="0"/>
              <a:t>nadležnost</a:t>
            </a:r>
            <a:r>
              <a:rPr lang="en-US" sz="2000" dirty="0" smtClean="0"/>
              <a:t>:</a:t>
            </a:r>
            <a:endParaRPr lang="en-US" sz="2000" dirty="0"/>
          </a:p>
          <a:p>
            <a:pPr marL="342900" indent="-342900">
              <a:buFont typeface="Wingdings" pitchFamily="2" charset="2"/>
              <a:buChar char="Ø"/>
            </a:pPr>
            <a:endParaRPr lang="en-US" sz="2000" dirty="0"/>
          </a:p>
          <a:p>
            <a:pPr marL="342900" lvl="0" indent="-342900">
              <a:buFont typeface="Wingdings" panose="05000000000000000000" pitchFamily="2" charset="2"/>
              <a:buChar char="ü"/>
            </a:pPr>
            <a:r>
              <a:rPr lang="sr-Latn-RS" b="1" dirty="0"/>
              <a:t>Krivična dela protiv bezbednosti računarskih podataka </a:t>
            </a:r>
            <a:r>
              <a:rPr lang="sr-Latn-RS" dirty="0"/>
              <a:t>određena su Krivičnim zakonikom Republike Srbije</a:t>
            </a:r>
            <a:endParaRPr lang="en-US" dirty="0"/>
          </a:p>
          <a:p>
            <a:pPr marL="342900" indent="-342900">
              <a:buFont typeface="Wingdings" panose="05000000000000000000" pitchFamily="2" charset="2"/>
              <a:buChar char="ü"/>
            </a:pPr>
            <a:r>
              <a:rPr lang="sr-Latn-RS" b="1" dirty="0"/>
              <a:t>Krivična dela protiv intelektualne svojine</a:t>
            </a:r>
            <a:r>
              <a:rPr lang="en-US" dirty="0"/>
              <a:t>, </a:t>
            </a:r>
            <a:r>
              <a:rPr lang="sr-Latn-RS" dirty="0"/>
              <a:t>imovine, privrede i pravnog saobraćaja, kod kojih se kao objekat ili sredstvo izvršenja krivičnih dela javljaju računari, računarski sistemi, računarske mreže i računarski podaci, kao i njihovi proizvodi u materijalnom ili elektronskom obliku ako broj primeraka autorskih dela prelazi </a:t>
            </a:r>
            <a:r>
              <a:rPr lang="en-US" dirty="0">
                <a:solidFill>
                  <a:srgbClr val="FF0000"/>
                </a:solidFill>
              </a:rPr>
              <a:t>2</a:t>
            </a:r>
            <a:r>
              <a:rPr lang="sr-Latn-RS" dirty="0">
                <a:solidFill>
                  <a:srgbClr val="FF0000"/>
                </a:solidFill>
              </a:rPr>
              <a:t>.</a:t>
            </a:r>
            <a:r>
              <a:rPr lang="en-US" dirty="0">
                <a:solidFill>
                  <a:srgbClr val="FF0000"/>
                </a:solidFill>
              </a:rPr>
              <a:t>000 </a:t>
            </a:r>
            <a:r>
              <a:rPr lang="sr-Latn-RS" dirty="0"/>
              <a:t>ili ako nastala materijalna šteta prelazi iznos od </a:t>
            </a:r>
            <a:r>
              <a:rPr lang="en-US" dirty="0">
                <a:solidFill>
                  <a:srgbClr val="FF0000"/>
                </a:solidFill>
              </a:rPr>
              <a:t>1</a:t>
            </a:r>
            <a:r>
              <a:rPr lang="sr-Latn-RS" dirty="0">
                <a:solidFill>
                  <a:srgbClr val="FF0000"/>
                </a:solidFill>
              </a:rPr>
              <a:t>.</a:t>
            </a:r>
            <a:r>
              <a:rPr lang="en-US" dirty="0">
                <a:solidFill>
                  <a:srgbClr val="FF0000"/>
                </a:solidFill>
              </a:rPr>
              <a:t>000</a:t>
            </a:r>
            <a:r>
              <a:rPr lang="sr-Latn-RS" dirty="0">
                <a:solidFill>
                  <a:srgbClr val="FF0000"/>
                </a:solidFill>
              </a:rPr>
              <a:t>.</a:t>
            </a:r>
            <a:r>
              <a:rPr lang="en-US" dirty="0">
                <a:solidFill>
                  <a:srgbClr val="FF0000"/>
                </a:solidFill>
              </a:rPr>
              <a:t>000 </a:t>
            </a:r>
            <a:r>
              <a:rPr lang="sr-Latn-RS" dirty="0"/>
              <a:t>dinara (otprilike 10.000 evra ili 14.000 dolara)</a:t>
            </a:r>
            <a:r>
              <a:rPr lang="en-US" dirty="0"/>
              <a:t>.</a:t>
            </a:r>
            <a:endParaRPr lang="en-GB" dirty="0"/>
          </a:p>
        </p:txBody>
      </p:sp>
      <p:sp>
        <p:nvSpPr>
          <p:cNvPr id="5" name="Rectangle 4">
            <a:extLst>
              <a:ext uri="{FF2B5EF4-FFF2-40B4-BE49-F238E27FC236}">
                <a16:creationId xmlns:a16="http://schemas.microsoft.com/office/drawing/2014/main" xmlns="" id="{9BB1715F-37D8-114B-8A1C-06F403579EED}"/>
              </a:ext>
            </a:extLst>
          </p:cNvPr>
          <p:cNvSpPr/>
          <p:nvPr/>
        </p:nvSpPr>
        <p:spPr>
          <a:xfrm>
            <a:off x="4572000" y="1536983"/>
            <a:ext cx="4572000" cy="3170099"/>
          </a:xfrm>
          <a:prstGeom prst="rect">
            <a:avLst/>
          </a:prstGeom>
        </p:spPr>
        <p:txBody>
          <a:bodyPr>
            <a:spAutoFit/>
          </a:bodyPr>
          <a:lstStyle/>
          <a:p>
            <a:pPr marL="342900" lvl="0" indent="-342900">
              <a:buFont typeface="Wingdings" panose="05000000000000000000" pitchFamily="2" charset="2"/>
              <a:buChar char="ü"/>
            </a:pPr>
            <a:r>
              <a:rPr lang="sr-Latn-RS" sz="2000" b="1" dirty="0"/>
              <a:t>Krivična dela protiv sloboda i prava čoveka i građanina, polne slobode, javnog reda i mira i ustavnog uređenja i bezbednosti Republike Srbije</a:t>
            </a:r>
            <a:r>
              <a:rPr lang="sr-Latn-RS" sz="2000" dirty="0"/>
              <a:t>, koja se zbog načina izvršenja ili upotrebljenih sredstava mogu smatrati krivičnim delima </a:t>
            </a:r>
            <a:r>
              <a:rPr lang="sr-Latn-RS" sz="2000" dirty="0" err="1"/>
              <a:t>visokotehnološkog</a:t>
            </a:r>
            <a:r>
              <a:rPr lang="sr-Latn-RS" sz="2000" dirty="0"/>
              <a:t> kriminala u skladu sa članom 2. stav 1. ovog zakona.</a:t>
            </a:r>
            <a:endParaRPr lang="en-US" sz="2000" dirty="0"/>
          </a:p>
        </p:txBody>
      </p:sp>
    </p:spTree>
    <p:extLst>
      <p:ext uri="{BB962C8B-B14F-4D97-AF65-F5344CB8AC3E}">
        <p14:creationId xmlns:p14="http://schemas.microsoft.com/office/powerpoint/2010/main" val="1136272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graphicFrame>
        <p:nvGraphicFramePr>
          <p:cNvPr id="12" name="Table 11">
            <a:extLst>
              <a:ext uri="{FF2B5EF4-FFF2-40B4-BE49-F238E27FC236}">
                <a16:creationId xmlns:a16="http://schemas.microsoft.com/office/drawing/2014/main" xmlns="" id="{957CE092-810E-F442-BEE8-9F447233709C}"/>
              </a:ext>
            </a:extLst>
          </p:cNvPr>
          <p:cNvGraphicFramePr>
            <a:graphicFrameLocks noGrp="1"/>
          </p:cNvGraphicFramePr>
          <p:nvPr>
            <p:extLst>
              <p:ext uri="{D42A27DB-BD31-4B8C-83A1-F6EECF244321}">
                <p14:modId xmlns:p14="http://schemas.microsoft.com/office/powerpoint/2010/main" val="3079741337"/>
              </p:ext>
            </p:extLst>
          </p:nvPr>
        </p:nvGraphicFramePr>
        <p:xfrm>
          <a:off x="188822" y="1446041"/>
          <a:ext cx="8766355" cy="5110388"/>
        </p:xfrm>
        <a:graphic>
          <a:graphicData uri="http://schemas.openxmlformats.org/drawingml/2006/table">
            <a:tbl>
              <a:tblPr>
                <a:tableStyleId>{5C22544A-7EE6-4342-B048-85BDC9FD1C3A}</a:tableStyleId>
              </a:tblPr>
              <a:tblGrid>
                <a:gridCol w="1008740">
                  <a:extLst>
                    <a:ext uri="{9D8B030D-6E8A-4147-A177-3AD203B41FA5}">
                      <a16:colId xmlns:a16="http://schemas.microsoft.com/office/drawing/2014/main" xmlns="" val="521900256"/>
                    </a:ext>
                  </a:extLst>
                </a:gridCol>
                <a:gridCol w="1459233">
                  <a:extLst>
                    <a:ext uri="{9D8B030D-6E8A-4147-A177-3AD203B41FA5}">
                      <a16:colId xmlns:a16="http://schemas.microsoft.com/office/drawing/2014/main" xmlns="" val="1932740328"/>
                    </a:ext>
                  </a:extLst>
                </a:gridCol>
                <a:gridCol w="1459842">
                  <a:extLst>
                    <a:ext uri="{9D8B030D-6E8A-4147-A177-3AD203B41FA5}">
                      <a16:colId xmlns:a16="http://schemas.microsoft.com/office/drawing/2014/main" xmlns="" val="2130989019"/>
                    </a:ext>
                  </a:extLst>
                </a:gridCol>
                <a:gridCol w="1094576">
                  <a:extLst>
                    <a:ext uri="{9D8B030D-6E8A-4147-A177-3AD203B41FA5}">
                      <a16:colId xmlns:a16="http://schemas.microsoft.com/office/drawing/2014/main" xmlns="" val="3155338217"/>
                    </a:ext>
                  </a:extLst>
                </a:gridCol>
                <a:gridCol w="2005304">
                  <a:extLst>
                    <a:ext uri="{9D8B030D-6E8A-4147-A177-3AD203B41FA5}">
                      <a16:colId xmlns:a16="http://schemas.microsoft.com/office/drawing/2014/main" xmlns="" val="1851680803"/>
                    </a:ext>
                  </a:extLst>
                </a:gridCol>
                <a:gridCol w="1738660">
                  <a:extLst>
                    <a:ext uri="{9D8B030D-6E8A-4147-A177-3AD203B41FA5}">
                      <a16:colId xmlns:a16="http://schemas.microsoft.com/office/drawing/2014/main" xmlns="" val="2428747307"/>
                    </a:ext>
                  </a:extLst>
                </a:gridCol>
              </a:tblGrid>
              <a:tr h="235527">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tc rowSpan="3">
                  <a:txBody>
                    <a:bodyPr/>
                    <a:lstStyle/>
                    <a:p>
                      <a:pPr marL="0" marR="0">
                        <a:spcBef>
                          <a:spcPts val="0"/>
                        </a:spcBef>
                        <a:spcAft>
                          <a:spcPts val="0"/>
                        </a:spcAft>
                      </a:pPr>
                      <a:r>
                        <a:rPr lang="sr-Latn-RS" sz="1500" b="1" dirty="0" smtClean="0">
                          <a:effectLst/>
                        </a:rPr>
                        <a:t>Promena u procentima</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nchor="ctr"/>
                </a:tc>
                <a:extLst>
                  <a:ext uri="{0D108BD9-81ED-4DB2-BD59-A6C34878D82A}">
                    <a16:rowId xmlns:a16="http://schemas.microsoft.com/office/drawing/2014/main" xmlns="" val="686915019"/>
                  </a:ext>
                </a:extLst>
              </a:tr>
              <a:tr h="465713">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sr-Latn-RS" sz="1500" b="1" dirty="0" smtClean="0">
                          <a:effectLst/>
                        </a:rPr>
                        <a:t>Poznati </a:t>
                      </a:r>
                      <a:r>
                        <a:rPr lang="sr-Latn-RS" sz="1500" b="1" dirty="0" err="1" smtClean="0">
                          <a:effectLst/>
                        </a:rPr>
                        <a:t>počinioci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sr-Latn-RS" sz="1500" b="1" dirty="0" smtClean="0">
                          <a:effectLst/>
                        </a:rPr>
                        <a:t>Nepoznati</a:t>
                      </a:r>
                    </a:p>
                    <a:p>
                      <a:pPr marL="0" marR="0" algn="ctr">
                        <a:spcBef>
                          <a:spcPts val="0"/>
                        </a:spcBef>
                        <a:spcAft>
                          <a:spcPts val="0"/>
                        </a:spcAft>
                      </a:pPr>
                      <a:r>
                        <a:rPr lang="sr-Latn-RS" sz="1500" b="1" dirty="0" err="1" smtClean="0">
                          <a:effectLst/>
                          <a:latin typeface="Calibri" panose="020F0502020204030204" pitchFamily="34" charset="0"/>
                          <a:ea typeface="Calibri" panose="020F0502020204030204" pitchFamily="34" charset="0"/>
                          <a:cs typeface="Times New Roman" panose="02020603050405020304" pitchFamily="18" charset="0"/>
                        </a:rPr>
                        <a:t>počinioci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sr-Latn-RS" sz="1500" b="1" dirty="0" smtClean="0">
                          <a:effectLst/>
                        </a:rPr>
                        <a:t>Događaji</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endParaRPr lang="en-GB" sz="1500" b="1" dirty="0">
                        <a:effectLst/>
                      </a:endParaRPr>
                    </a:p>
                    <a:p>
                      <a:pPr marL="0" marR="0" algn="ctr">
                        <a:spcBef>
                          <a:spcPts val="0"/>
                        </a:spcBef>
                        <a:spcAft>
                          <a:spcPts val="0"/>
                        </a:spcAft>
                      </a:pPr>
                      <a:r>
                        <a:rPr lang="sr-Latn-RS" sz="1500" b="1" dirty="0" smtClean="0">
                          <a:effectLst/>
                        </a:rPr>
                        <a:t>Ukupni broj predmeta</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xmlns="" val="646027251"/>
                  </a:ext>
                </a:extLst>
              </a:tr>
              <a:tr h="235527">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a:effectLst/>
                        </a:rPr>
                        <a:t> </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vMerge="1">
                  <a:txBody>
                    <a:bodyPr/>
                    <a:lstStyle/>
                    <a:p>
                      <a:endParaRPr lang="en-US"/>
                    </a:p>
                  </a:txBody>
                  <a:tcPr/>
                </a:tc>
                <a:extLst>
                  <a:ext uri="{0D108BD9-81ED-4DB2-BD59-A6C34878D82A}">
                    <a16:rowId xmlns:a16="http://schemas.microsoft.com/office/drawing/2014/main" xmlns="" val="888555996"/>
                  </a:ext>
                </a:extLst>
              </a:tr>
              <a:tr h="225442">
                <a:tc>
                  <a:txBody>
                    <a:bodyPr/>
                    <a:lstStyle/>
                    <a:p>
                      <a:pPr marL="0" marR="0" algn="ctr">
                        <a:spcBef>
                          <a:spcPts val="0"/>
                        </a:spcBef>
                        <a:spcAft>
                          <a:spcPts val="0"/>
                        </a:spcAft>
                      </a:pPr>
                      <a:r>
                        <a:rPr lang="en-GB" sz="1500" b="1">
                          <a:effectLst/>
                        </a:rPr>
                        <a:t>2006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spcBef>
                          <a:spcPts val="0"/>
                        </a:spcBef>
                        <a:spcAft>
                          <a:spcPts val="0"/>
                        </a:spcAft>
                      </a:pPr>
                      <a:r>
                        <a:rPr lang="en-GB" sz="1500" dirty="0">
                          <a:effectLst/>
                        </a:rPr>
                        <a:t> </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929646753"/>
                  </a:ext>
                </a:extLst>
              </a:tr>
              <a:tr h="235527">
                <a:tc>
                  <a:txBody>
                    <a:bodyPr/>
                    <a:lstStyle/>
                    <a:p>
                      <a:pPr marL="0" marR="0" algn="ctr">
                        <a:spcBef>
                          <a:spcPts val="0"/>
                        </a:spcBef>
                        <a:spcAft>
                          <a:spcPts val="0"/>
                        </a:spcAft>
                      </a:pPr>
                      <a:r>
                        <a:rPr lang="en-GB" sz="1500" b="1">
                          <a:effectLst/>
                        </a:rPr>
                        <a:t>2007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154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+710,53%</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2000179711"/>
                  </a:ext>
                </a:extLst>
              </a:tr>
              <a:tr h="235527">
                <a:tc>
                  <a:txBody>
                    <a:bodyPr/>
                    <a:lstStyle/>
                    <a:p>
                      <a:pPr marL="0" marR="0" algn="ctr">
                        <a:spcBef>
                          <a:spcPts val="0"/>
                        </a:spcBef>
                        <a:spcAft>
                          <a:spcPts val="0"/>
                        </a:spcAft>
                      </a:pPr>
                      <a:r>
                        <a:rPr lang="en-GB" sz="1500" b="1">
                          <a:effectLst/>
                        </a:rPr>
                        <a:t>2008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184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+19,48%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69200216"/>
                  </a:ext>
                </a:extLst>
              </a:tr>
              <a:tr h="235527">
                <a:tc>
                  <a:txBody>
                    <a:bodyPr/>
                    <a:lstStyle/>
                    <a:p>
                      <a:pPr marL="0" marR="0" algn="ctr">
                        <a:spcBef>
                          <a:spcPts val="0"/>
                        </a:spcBef>
                        <a:spcAft>
                          <a:spcPts val="0"/>
                        </a:spcAft>
                      </a:pPr>
                      <a:r>
                        <a:rPr lang="en-GB" sz="1500" b="1">
                          <a:effectLst/>
                        </a:rPr>
                        <a:t>2009</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+34,24%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395899619"/>
                  </a:ext>
                </a:extLst>
              </a:tr>
              <a:tr h="235527">
                <a:tc>
                  <a:txBody>
                    <a:bodyPr/>
                    <a:lstStyle/>
                    <a:p>
                      <a:pPr marL="0" marR="0" algn="ctr">
                        <a:spcBef>
                          <a:spcPts val="0"/>
                        </a:spcBef>
                        <a:spcAft>
                          <a:spcPts val="0"/>
                        </a:spcAft>
                      </a:pPr>
                      <a:r>
                        <a:rPr lang="en-GB" sz="1500" b="1">
                          <a:effectLst/>
                        </a:rPr>
                        <a:t>2010</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13</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443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+131,58%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605786941"/>
                  </a:ext>
                </a:extLst>
              </a:tr>
              <a:tr h="235527">
                <a:tc>
                  <a:txBody>
                    <a:bodyPr/>
                    <a:lstStyle/>
                    <a:p>
                      <a:pPr marL="0" marR="0" algn="ctr">
                        <a:spcBef>
                          <a:spcPts val="0"/>
                        </a:spcBef>
                        <a:spcAft>
                          <a:spcPts val="0"/>
                        </a:spcAft>
                      </a:pPr>
                      <a:r>
                        <a:rPr lang="en-GB" sz="1500" b="1">
                          <a:effectLst/>
                        </a:rPr>
                        <a:t>2011</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502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+15,38%</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856193860"/>
                  </a:ext>
                </a:extLst>
              </a:tr>
              <a:tr h="235527">
                <a:tc>
                  <a:txBody>
                    <a:bodyPr/>
                    <a:lstStyle/>
                    <a:p>
                      <a:pPr marL="0" marR="0" algn="ctr">
                        <a:spcBef>
                          <a:spcPts val="0"/>
                        </a:spcBef>
                        <a:spcAft>
                          <a:spcPts val="0"/>
                        </a:spcAft>
                      </a:pPr>
                      <a:r>
                        <a:rPr lang="en-GB" sz="1500" b="1">
                          <a:effectLst/>
                        </a:rPr>
                        <a:t>2012</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dirty="0">
                          <a:effectLst/>
                        </a:rPr>
                        <a:t>114</a:t>
                      </a: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609</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788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+19,39%</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297533818"/>
                  </a:ext>
                </a:extLst>
              </a:tr>
              <a:tr h="235527">
                <a:tc>
                  <a:txBody>
                    <a:bodyPr/>
                    <a:lstStyle/>
                    <a:p>
                      <a:pPr marL="0" marR="0" algn="ctr">
                        <a:spcBef>
                          <a:spcPts val="0"/>
                        </a:spcBef>
                        <a:spcAft>
                          <a:spcPts val="0"/>
                        </a:spcAft>
                      </a:pPr>
                      <a:r>
                        <a:rPr lang="en-GB" sz="1500" b="1">
                          <a:effectLst/>
                        </a:rPr>
                        <a:t>2013</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160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558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961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+21,95%</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572343064"/>
                  </a:ext>
                </a:extLst>
              </a:tr>
              <a:tr h="235527">
                <a:tc>
                  <a:txBody>
                    <a:bodyPr/>
                    <a:lstStyle/>
                    <a:p>
                      <a:pPr marL="0" marR="0" algn="ctr">
                        <a:spcBef>
                          <a:spcPts val="0"/>
                        </a:spcBef>
                        <a:spcAft>
                          <a:spcPts val="0"/>
                        </a:spcAft>
                      </a:pPr>
                      <a:r>
                        <a:rPr lang="en-GB" sz="1500" b="1">
                          <a:effectLst/>
                        </a:rPr>
                        <a:t>2014</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352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770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1416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+48,07%</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3179969046"/>
                  </a:ext>
                </a:extLst>
              </a:tr>
              <a:tr h="235527">
                <a:tc>
                  <a:txBody>
                    <a:bodyPr/>
                    <a:lstStyle/>
                    <a:p>
                      <a:pPr marL="0" marR="0" algn="ctr">
                        <a:spcBef>
                          <a:spcPts val="0"/>
                        </a:spcBef>
                        <a:spcAft>
                          <a:spcPts val="0"/>
                        </a:spcAft>
                      </a:pPr>
                      <a:r>
                        <a:rPr lang="en-GB" sz="1500" b="1">
                          <a:effectLst/>
                        </a:rPr>
                        <a:t>2015</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198</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570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2074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+45,74%</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096356066"/>
                  </a:ext>
                </a:extLst>
              </a:tr>
              <a:tr h="361299">
                <a:tc>
                  <a:txBody>
                    <a:bodyPr/>
                    <a:lstStyle/>
                    <a:p>
                      <a:pPr marL="0" marR="0" algn="ctr">
                        <a:spcBef>
                          <a:spcPts val="0"/>
                        </a:spcBef>
                        <a:spcAft>
                          <a:spcPts val="0"/>
                        </a:spcAft>
                      </a:pPr>
                      <a:r>
                        <a:rPr lang="en-GB" sz="1500" b="1">
                          <a:effectLst/>
                        </a:rPr>
                        <a:t>2016</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240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580</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1237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2057</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-0,82%</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75860703"/>
                  </a:ext>
                </a:extLst>
              </a:tr>
              <a:tr h="361299">
                <a:tc>
                  <a:txBody>
                    <a:bodyPr/>
                    <a:lstStyle/>
                    <a:p>
                      <a:pPr marL="0" marR="0" algn="ctr">
                        <a:spcBef>
                          <a:spcPts val="0"/>
                        </a:spcBef>
                        <a:spcAft>
                          <a:spcPts val="0"/>
                        </a:spcAft>
                      </a:pPr>
                      <a:r>
                        <a:rPr lang="en-GB" sz="1500" b="1">
                          <a:effectLst/>
                        </a:rPr>
                        <a:t>2017</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945</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1213</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2371</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+15,26%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921055562"/>
                  </a:ext>
                </a:extLst>
              </a:tr>
              <a:tr h="361299">
                <a:tc>
                  <a:txBody>
                    <a:bodyPr/>
                    <a:lstStyle/>
                    <a:p>
                      <a:pPr marL="0" marR="0" algn="ctr">
                        <a:spcBef>
                          <a:spcPts val="0"/>
                        </a:spcBef>
                        <a:spcAft>
                          <a:spcPts val="0"/>
                        </a:spcAft>
                      </a:pPr>
                      <a:r>
                        <a:rPr lang="en-GB" sz="1500" b="1">
                          <a:effectLst/>
                        </a:rPr>
                        <a:t>2018</a:t>
                      </a:r>
                      <a:endParaRPr lang="en-US" sz="1500" b="1">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1306</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1394</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effectLst/>
                        </a:rPr>
                        <a:t>3022</a:t>
                      </a:r>
                      <a:endParaRPr lang="en-US" sz="150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effectLst/>
                        </a:rPr>
                        <a:t>+27,46%</a:t>
                      </a:r>
                      <a:endParaRPr lang="en-US" sz="1500" b="1" dirty="0">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14234863"/>
                  </a:ext>
                </a:extLst>
              </a:tr>
              <a:tr h="361299">
                <a:tc>
                  <a:txBody>
                    <a:bodyPr/>
                    <a:lstStyle/>
                    <a:p>
                      <a:pPr marL="0" marR="0" algn="ctr">
                        <a:spcBef>
                          <a:spcPts val="0"/>
                        </a:spcBef>
                        <a:spcAft>
                          <a:spcPts val="0"/>
                        </a:spcAft>
                      </a:pPr>
                      <a:r>
                        <a:rPr lang="en-GB" sz="1500" b="1">
                          <a:solidFill>
                            <a:schemeClr val="tx1"/>
                          </a:solidFill>
                          <a:effectLst/>
                        </a:rPr>
                        <a:t>2019</a:t>
                      </a:r>
                      <a:endParaRPr lang="en-US" sz="1500" b="1">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320</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1409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2079</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a:solidFill>
                            <a:schemeClr val="tx1"/>
                          </a:solidFill>
                          <a:effectLst/>
                        </a:rPr>
                        <a:t>3808</a:t>
                      </a:r>
                      <a:endParaRPr lang="en-US" sz="15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chemeClr val="tx1"/>
                          </a:solidFill>
                          <a:effectLst/>
                        </a:rPr>
                        <a:t>+23,42%</a:t>
                      </a:r>
                      <a:endParaRPr lang="en-US" sz="15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1406338166"/>
                  </a:ext>
                </a:extLst>
              </a:tr>
              <a:tr h="361299">
                <a:tc>
                  <a:txBody>
                    <a:bodyPr/>
                    <a:lstStyle/>
                    <a:p>
                      <a:pPr marL="0" marR="0" algn="ctr">
                        <a:spcBef>
                          <a:spcPts val="0"/>
                        </a:spcBef>
                        <a:spcAft>
                          <a:spcPts val="0"/>
                        </a:spcAft>
                      </a:pPr>
                      <a:r>
                        <a:rPr lang="en-GB" sz="1500" b="1">
                          <a:solidFill>
                            <a:srgbClr val="FF0000"/>
                          </a:solidFill>
                          <a:effectLst/>
                        </a:rPr>
                        <a:t>Total</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2402</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5578</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US" sz="1500" b="1">
                          <a:solidFill>
                            <a:srgbClr val="FF0000"/>
                          </a:solidFill>
                          <a:effectLst/>
                        </a:rPr>
                        <a:t>10353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a:solidFill>
                            <a:srgbClr val="FF0000"/>
                          </a:solidFill>
                          <a:effectLst/>
                        </a:rPr>
                        <a:t>18303</a:t>
                      </a:r>
                      <a:endParaRPr lang="en-US" sz="15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tc>
                  <a:txBody>
                    <a:bodyPr/>
                    <a:lstStyle/>
                    <a:p>
                      <a:pPr marL="0" marR="0" algn="ctr">
                        <a:spcBef>
                          <a:spcPts val="0"/>
                        </a:spcBef>
                        <a:spcAft>
                          <a:spcPts val="0"/>
                        </a:spcAft>
                      </a:pPr>
                      <a:r>
                        <a:rPr lang="en-GB" sz="1500" b="1" dirty="0">
                          <a:solidFill>
                            <a:srgbClr val="FF0000"/>
                          </a:solidFill>
                          <a:effectLst/>
                        </a:rPr>
                        <a:t>+ 1111,68%</a:t>
                      </a:r>
                      <a:endParaRPr lang="en-US" sz="15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6990" marR="56990" marT="7915" marB="0"/>
                </a:tc>
                <a:extLst>
                  <a:ext uri="{0D108BD9-81ED-4DB2-BD59-A6C34878D82A}">
                    <a16:rowId xmlns:a16="http://schemas.microsoft.com/office/drawing/2014/main" xmlns="" val="767984445"/>
                  </a:ext>
                </a:extLst>
              </a:tr>
            </a:tbl>
          </a:graphicData>
        </a:graphic>
      </p:graphicFrame>
      <p:sp>
        <p:nvSpPr>
          <p:cNvPr id="16" name="Title 1">
            <a:extLst>
              <a:ext uri="{FF2B5EF4-FFF2-40B4-BE49-F238E27FC236}">
                <a16:creationId xmlns:a16="http://schemas.microsoft.com/office/drawing/2014/main" xmlns="" id="{C8C9B4F2-5ECC-744F-B5CF-CACB59199E76}"/>
              </a:ext>
            </a:extLst>
          </p:cNvPr>
          <p:cNvSpPr txBox="1">
            <a:spLocks/>
          </p:cNvSpPr>
          <p:nvPr/>
        </p:nvSpPr>
        <p:spPr>
          <a:xfrm>
            <a:off x="2324099" y="831945"/>
            <a:ext cx="4495800" cy="377617"/>
          </a:xfrm>
          <a:prstGeom prst="rect">
            <a:avLst/>
          </a:prstGeom>
        </p:spPr>
        <p:txBody>
          <a:bodyPr>
            <a:noAutofit/>
          </a:bodyPr>
          <a:lstStyle>
            <a:lvl1pPr algn="ctr" defTabSz="457200" rtl="0" eaLnBrk="0" fontAlgn="base" hangingPunct="0">
              <a:spcBef>
                <a:spcPct val="0"/>
              </a:spcBef>
              <a:spcAft>
                <a:spcPct val="0"/>
              </a:spcAft>
              <a:defRPr sz="4400" kern="1200">
                <a:solidFill>
                  <a:schemeClr val="tx1"/>
                </a:solidFill>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a:lstStyle>
          <a:p>
            <a:r>
              <a:rPr lang="sr-Latn-RS" sz="2000" b="1" dirty="0" smtClean="0">
                <a:latin typeface="Arial" panose="020B0604020202020204" pitchFamily="34" charset="0"/>
                <a:cs typeface="Arial" panose="020B0604020202020204" pitchFamily="34" charset="0"/>
              </a:rPr>
              <a:t>Godišnji statistički pregled Posebnog tužilaštva</a:t>
            </a:r>
            <a:endParaRPr lang="sr-Latn-R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34381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7" name="Rectangle 6">
            <a:extLst>
              <a:ext uri="{FF2B5EF4-FFF2-40B4-BE49-F238E27FC236}">
                <a16:creationId xmlns:a16="http://schemas.microsoft.com/office/drawing/2014/main" xmlns="" id="{1FCE5F71-B62F-4840-AD46-7690CB1F70D4}"/>
              </a:ext>
            </a:extLst>
          </p:cNvPr>
          <p:cNvSpPr/>
          <p:nvPr/>
        </p:nvSpPr>
        <p:spPr>
          <a:xfrm>
            <a:off x="88522" y="900349"/>
            <a:ext cx="4572000" cy="5478423"/>
          </a:xfrm>
          <a:prstGeom prst="rect">
            <a:avLst/>
          </a:prstGeom>
        </p:spPr>
        <p:txBody>
          <a:bodyPr>
            <a:spAutoFit/>
          </a:bodyPr>
          <a:lstStyle/>
          <a:p>
            <a:pPr marL="342900" lvl="0" indent="-342900">
              <a:buFont typeface="Wingdings" panose="05000000000000000000" pitchFamily="2" charset="2"/>
              <a:buChar char="Ø"/>
            </a:pPr>
            <a:r>
              <a:rPr lang="sr-Latn-RS" sz="2000" b="1" dirty="0"/>
              <a:t>Preovlađujući oblici </a:t>
            </a:r>
            <a:r>
              <a:rPr lang="sr-Latn-RS" sz="2000" b="1" dirty="0" err="1"/>
              <a:t>visokotehnološkog</a:t>
            </a:r>
            <a:r>
              <a:rPr lang="sr-Latn-RS" sz="2000" b="1" dirty="0"/>
              <a:t> kriminala</a:t>
            </a:r>
            <a:r>
              <a:rPr lang="en-US" sz="2000" dirty="0"/>
              <a:t>:</a:t>
            </a:r>
          </a:p>
          <a:p>
            <a:pPr marL="342900" indent="-342900">
              <a:buFont typeface="Wingdings" pitchFamily="2" charset="2"/>
              <a:buChar char="Ø"/>
            </a:pPr>
            <a:endParaRPr lang="en-US" sz="2000" dirty="0"/>
          </a:p>
          <a:p>
            <a:pPr marL="342900" indent="-342900">
              <a:buFont typeface="Wingdings" pitchFamily="2" charset="2"/>
              <a:buChar char="ü"/>
            </a:pPr>
            <a:r>
              <a:rPr lang="sr-Latn-RS" dirty="0"/>
              <a:t>Ako sudimo prema broju prijavljenih poznatih učinilaca u periodu od </a:t>
            </a:r>
            <a:r>
              <a:rPr lang="en-GB" dirty="0"/>
              <a:t>2014</a:t>
            </a:r>
            <a:r>
              <a:rPr lang="sr-Latn-RS" dirty="0"/>
              <a:t>. do </a:t>
            </a:r>
            <a:r>
              <a:rPr lang="en-GB" dirty="0"/>
              <a:t>2018</a:t>
            </a:r>
            <a:r>
              <a:rPr lang="sr-Latn-RS" dirty="0"/>
              <a:t>. godine</a:t>
            </a:r>
            <a:r>
              <a:rPr lang="en-GB" dirty="0"/>
              <a:t>, </a:t>
            </a:r>
            <a:r>
              <a:rPr lang="sr-Latn-RS" b="1" dirty="0"/>
              <a:t>najčešća krivična dela </a:t>
            </a:r>
            <a:r>
              <a:rPr lang="sr-Latn-RS" b="1" dirty="0" err="1"/>
              <a:t>visokotehnološkog</a:t>
            </a:r>
            <a:r>
              <a:rPr lang="sr-Latn-RS" b="1" dirty="0"/>
              <a:t> kriminala </a:t>
            </a:r>
            <a:r>
              <a:rPr lang="sr-Latn-RS" b="1" dirty="0" smtClean="0"/>
              <a:t>su</a:t>
            </a:r>
            <a:r>
              <a:rPr lang="en-GB" b="1" dirty="0" smtClean="0"/>
              <a:t>:</a:t>
            </a:r>
            <a:endParaRPr lang="en-GB" b="1" dirty="0"/>
          </a:p>
          <a:p>
            <a:pPr marL="342900" indent="-342900">
              <a:buFont typeface="Wingdings" pitchFamily="2" charset="2"/>
              <a:buChar char="ü"/>
            </a:pPr>
            <a:endParaRPr lang="en-GB" b="1" dirty="0"/>
          </a:p>
          <a:p>
            <a:pPr marL="285750" lvl="0" indent="-285750">
              <a:buFont typeface="Arial" panose="020B0604020202020204" pitchFamily="34" charset="0"/>
              <a:buChar char="•"/>
            </a:pPr>
            <a:r>
              <a:rPr lang="sr-Latn-RS" b="1" dirty="0"/>
              <a:t>Ugrožavanje sigurnosti prema članu</a:t>
            </a:r>
            <a:r>
              <a:rPr lang="en-GB" b="1" dirty="0"/>
              <a:t> 138</a:t>
            </a:r>
            <a:r>
              <a:rPr lang="sr-Latn-RS" b="1" dirty="0"/>
              <a:t>. Krivičnog zakonika</a:t>
            </a:r>
            <a:r>
              <a:rPr lang="en-GB" b="1" dirty="0"/>
              <a:t>; </a:t>
            </a:r>
            <a:endParaRPr lang="en-US" dirty="0"/>
          </a:p>
          <a:p>
            <a:pPr marL="285750" lvl="0" indent="-285750">
              <a:buFont typeface="Arial" panose="020B0604020202020204" pitchFamily="34" charset="0"/>
              <a:buChar char="•"/>
            </a:pPr>
            <a:r>
              <a:rPr lang="sr-Latn-RS" b="1" dirty="0"/>
              <a:t>Prikazivanje, pribavljanje i posedovanje pornografskog materijala i iskorišćavanje maloletnog lica za pornografiju, prema članu </a:t>
            </a:r>
            <a:r>
              <a:rPr lang="en-GB" b="1" dirty="0"/>
              <a:t>185</a:t>
            </a:r>
            <a:r>
              <a:rPr lang="sr-Latn-RS" b="1" dirty="0"/>
              <a:t>. KZ</a:t>
            </a:r>
            <a:r>
              <a:rPr lang="en-GB" b="1" dirty="0"/>
              <a:t>;</a:t>
            </a:r>
            <a:endParaRPr lang="en-US" dirty="0"/>
          </a:p>
          <a:p>
            <a:pPr lvl="0"/>
            <a:r>
              <a:rPr lang="en-US" b="1" dirty="0"/>
              <a:t> </a:t>
            </a:r>
            <a:endParaRPr lang="en-US" dirty="0"/>
          </a:p>
          <a:p>
            <a:pPr marL="285750" lvl="0" indent="-285750">
              <a:buFont typeface="Arial" panose="020B0604020202020204" pitchFamily="34" charset="0"/>
              <a:buChar char="•"/>
            </a:pPr>
            <a:r>
              <a:rPr lang="sr-Latn-RS" b="1" dirty="0"/>
              <a:t>Prevara prema članu</a:t>
            </a:r>
            <a:r>
              <a:rPr lang="en-GB" b="1" dirty="0"/>
              <a:t> 208</a:t>
            </a:r>
            <a:r>
              <a:rPr lang="sr-Latn-RS" b="1" dirty="0"/>
              <a:t>. KZ</a:t>
            </a:r>
            <a:r>
              <a:rPr lang="en-GB" b="1" dirty="0"/>
              <a:t>.</a:t>
            </a:r>
            <a:endParaRPr lang="en-US" dirty="0"/>
          </a:p>
          <a:p>
            <a:pPr lvl="0"/>
            <a:endParaRPr lang="en-GB" sz="2000" dirty="0"/>
          </a:p>
        </p:txBody>
      </p:sp>
      <p:pic>
        <p:nvPicPr>
          <p:cNvPr id="12" name="Content Placeholder 9">
            <a:extLst>
              <a:ext uri="{FF2B5EF4-FFF2-40B4-BE49-F238E27FC236}">
                <a16:creationId xmlns:a16="http://schemas.microsoft.com/office/drawing/2014/main" xmlns="" id="{C83D5202-D8DF-D340-BBFB-C1A9FC962F09}"/>
              </a:ext>
            </a:extLst>
          </p:cNvPr>
          <p:cNvPicPr>
            <a:picLocks/>
          </p:cNvPicPr>
          <p:nvPr/>
        </p:nvPicPr>
        <p:blipFill>
          <a:blip r:embed="rId4">
            <a:extLst>
              <a:ext uri="{28A0092B-C50C-407E-A947-70E740481C1C}">
                <a14:useLocalDpi xmlns:a14="http://schemas.microsoft.com/office/drawing/2010/main" val="0"/>
              </a:ext>
            </a:extLst>
          </a:blip>
          <a:stretch>
            <a:fillRect/>
          </a:stretch>
        </p:blipFill>
        <p:spPr>
          <a:xfrm>
            <a:off x="4615178" y="1582586"/>
            <a:ext cx="4407278" cy="3960059"/>
          </a:xfrm>
          <a:prstGeom prst="rect">
            <a:avLst/>
          </a:prstGeom>
        </p:spPr>
      </p:pic>
    </p:spTree>
    <p:extLst>
      <p:ext uri="{BB962C8B-B14F-4D97-AF65-F5344CB8AC3E}">
        <p14:creationId xmlns:p14="http://schemas.microsoft.com/office/powerpoint/2010/main" val="31795225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29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29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a:ea typeface="ＭＳ Ｐゴシック" charset="0"/>
                <a:cs typeface="ＭＳ Ｐゴシック" charset="0"/>
              </a:rPr>
              <a:t>Neka međunarodna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1951824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96946" y="1104523"/>
            <a:ext cx="5213253" cy="5170646"/>
          </a:xfrm>
          <a:prstGeom prst="rect">
            <a:avLst/>
          </a:prstGeom>
        </p:spPr>
        <p:txBody>
          <a:bodyPr wrap="square">
            <a:spAutoFit/>
          </a:bodyPr>
          <a:lstStyle/>
          <a:p>
            <a:pPr marL="342900" lvl="0" indent="-342900">
              <a:buFont typeface="Wingdings" panose="05000000000000000000" pitchFamily="2" charset="2"/>
              <a:buChar char="ü"/>
            </a:pPr>
            <a:r>
              <a:rPr lang="sr-Latn-RS" sz="2200" i="1" dirty="0"/>
              <a:t>Razumeti pravni okvir i praktičnu organizaciju organa nadležnih za suzbijanje </a:t>
            </a:r>
            <a:r>
              <a:rPr lang="sr-Latn-RS" sz="2200" i="1" dirty="0" err="1"/>
              <a:t>visokotehnološkog</a:t>
            </a:r>
            <a:r>
              <a:rPr lang="sr-Latn-RS" sz="2200" i="1" dirty="0"/>
              <a:t> kriminala i njegovo krivično gonjenje i suđenje u tim predmetima </a:t>
            </a:r>
            <a:endParaRPr lang="en-US" sz="2200" dirty="0"/>
          </a:p>
          <a:p>
            <a:pPr marL="342900" lvl="0" indent="-342900">
              <a:buFont typeface="Wingdings" panose="05000000000000000000" pitchFamily="2" charset="2"/>
              <a:buChar char="ü"/>
            </a:pPr>
            <a:r>
              <a:rPr lang="sr-Latn-RS" sz="2200" i="1" dirty="0"/>
              <a:t>Razmotriti i shvatiti osnovne pojmove vezane za istragu </a:t>
            </a:r>
            <a:r>
              <a:rPr lang="sr-Latn-RS" sz="2200" i="1" dirty="0" err="1"/>
              <a:t>visokotehnološkog</a:t>
            </a:r>
            <a:r>
              <a:rPr lang="sr-Latn-RS" sz="2200" i="1" dirty="0"/>
              <a:t> kriminala i uloge organa vlasti koji su u to uključeni </a:t>
            </a:r>
            <a:endParaRPr lang="en-US" sz="2200" dirty="0"/>
          </a:p>
          <a:p>
            <a:pPr marL="342900" lvl="0" indent="-342900">
              <a:buFont typeface="Wingdings" panose="05000000000000000000" pitchFamily="2" charset="2"/>
              <a:buChar char="ü"/>
            </a:pPr>
            <a:r>
              <a:rPr lang="sr-Latn-RS" sz="2200" i="1" dirty="0"/>
              <a:t>Steći saznanja o međunarodnim iskustvima u pogledu specijalizovanih organa vlasti zaduženih za ovu oblast i istrage </a:t>
            </a:r>
            <a:r>
              <a:rPr lang="sr-Latn-RS" sz="2200" i="1" dirty="0" err="1"/>
              <a:t>visokotehnološkog</a:t>
            </a:r>
            <a:r>
              <a:rPr lang="sr-Latn-RS" sz="2200" i="1" dirty="0"/>
              <a:t> kriminala </a:t>
            </a:r>
            <a:endParaRPr lang="en-US" sz="2200" dirty="0"/>
          </a:p>
          <a:p>
            <a:pPr marL="342900" lvl="0" indent="-342900">
              <a:buFont typeface="Wingdings" panose="05000000000000000000" pitchFamily="2" charset="2"/>
              <a:buChar char="ü"/>
            </a:pPr>
            <a:r>
              <a:rPr lang="sr-Latn-RS" sz="2200" i="1" dirty="0"/>
              <a:t>Steći saznanja o domaćim iskustvima na tom planu</a:t>
            </a:r>
            <a:endParaRPr lang="en-US" sz="2200" dirty="0"/>
          </a:p>
        </p:txBody>
      </p:sp>
      <p:pic>
        <p:nvPicPr>
          <p:cNvPr id="11" name="Picture 10">
            <a:extLst>
              <a:ext uri="{FF2B5EF4-FFF2-40B4-BE49-F238E27FC236}">
                <a16:creationId xmlns:a16="http://schemas.microsoft.com/office/drawing/2014/main" xmlns="" id="{BE01A11E-C595-624D-AD02-BB264409377C}"/>
              </a:ext>
            </a:extLst>
          </p:cNvPr>
          <p:cNvPicPr>
            <a:picLocks noChangeAspect="1"/>
          </p:cNvPicPr>
          <p:nvPr/>
        </p:nvPicPr>
        <p:blipFill>
          <a:blip r:embed="rId4"/>
          <a:stretch>
            <a:fillRect/>
          </a:stretch>
        </p:blipFill>
        <p:spPr>
          <a:xfrm>
            <a:off x="5734467" y="2648643"/>
            <a:ext cx="2808317" cy="2150117"/>
          </a:xfrm>
          <a:prstGeom prst="rect">
            <a:avLst/>
          </a:prstGeom>
        </p:spPr>
      </p:pic>
    </p:spTree>
    <p:extLst>
      <p:ext uri="{BB962C8B-B14F-4D97-AF65-F5344CB8AC3E}">
        <p14:creationId xmlns:p14="http://schemas.microsoft.com/office/powerpoint/2010/main" val="23138929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30</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30</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p>
          <a:p>
            <a:pPr marL="0" indent="0" algn="r">
              <a:buFont typeface="Arial" charset="0"/>
              <a:buNone/>
              <a:defRPr/>
            </a:pPr>
            <a:r>
              <a:rPr lang="sr-Latn-RS" sz="3200" b="1" dirty="0" err="1" smtClean="0">
                <a:solidFill>
                  <a:schemeClr val="bg1"/>
                </a:solidFill>
              </a:rPr>
              <a:t>visokotehnološkog</a:t>
            </a:r>
            <a:r>
              <a:rPr lang="sr-Latn-RS" sz="3200" b="1" dirty="0" smtClean="0">
                <a:solidFill>
                  <a:schemeClr val="bg1"/>
                </a:solidFill>
              </a:rPr>
              <a:t> kriminala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četiri</a:t>
            </a:r>
            <a:endParaRPr lang="en-GB" sz="3200" b="1" dirty="0">
              <a:ea typeface="ＭＳ Ｐゴシック" charset="0"/>
              <a:cs typeface="ＭＳ Ｐゴシック" charset="0"/>
            </a:endParaRPr>
          </a:p>
          <a:p>
            <a:pPr algn="ctr">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Domaća iskustva</a:t>
            </a:r>
            <a:endParaRPr lang="en-GB" sz="3200" b="1" dirty="0"/>
          </a:p>
        </p:txBody>
      </p:sp>
    </p:spTree>
    <p:extLst>
      <p:ext uri="{BB962C8B-B14F-4D97-AF65-F5344CB8AC3E}">
        <p14:creationId xmlns:p14="http://schemas.microsoft.com/office/powerpoint/2010/main" val="4451837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31</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31</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Domaća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Tree>
    <p:extLst>
      <p:ext uri="{BB962C8B-B14F-4D97-AF65-F5344CB8AC3E}">
        <p14:creationId xmlns:p14="http://schemas.microsoft.com/office/powerpoint/2010/main" val="285186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32</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32</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lnSpc>
                <a:spcPct val="80000"/>
              </a:lnSpc>
            </a:pPr>
            <a:r>
              <a:rPr lang="sr-Latn-RS" sz="3200" b="1" dirty="0" smtClean="0">
                <a:ea typeface="ＭＳ Ｐゴシック" charset="0"/>
                <a:cs typeface="ＭＳ Ｐゴシック" charset="0"/>
              </a:rPr>
              <a:t>Domaća iskustva</a:t>
            </a:r>
            <a:endParaRPr lang="en-GB" sz="3200" b="1"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26059284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33</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33</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p>
          <a:p>
            <a:pPr marL="0" indent="0" algn="r">
              <a:buFont typeface="Arial" charset="0"/>
              <a:buNone/>
              <a:defRPr/>
            </a:pPr>
            <a:r>
              <a:rPr lang="sr-Latn-RS" sz="3200" b="1" dirty="0" err="1" smtClean="0">
                <a:solidFill>
                  <a:schemeClr val="bg1"/>
                </a:solidFill>
              </a:rPr>
              <a:t>visokotehnološkog</a:t>
            </a:r>
            <a:r>
              <a:rPr lang="sr-Latn-RS" sz="3200" b="1" dirty="0" smtClean="0">
                <a:solidFill>
                  <a:schemeClr val="bg1"/>
                </a:solidFill>
              </a:rPr>
              <a:t> kriminala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274195"/>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pet</a:t>
            </a:r>
            <a:endParaRPr lang="en-GB" sz="3200" b="1" dirty="0">
              <a:ea typeface="ＭＳ Ｐゴシック" charset="0"/>
              <a:cs typeface="ＭＳ Ｐゴシック" charset="0"/>
            </a:endParaRPr>
          </a:p>
          <a:p>
            <a:pPr algn="ctr" eaLnBrk="1" hangingPunct="1">
              <a:lnSpc>
                <a:spcPct val="80000"/>
              </a:lnSpc>
            </a:pPr>
            <a:endParaRPr lang="en-GB" sz="3200" b="1" dirty="0">
              <a:ea typeface="ＭＳ Ｐゴシック" charset="0"/>
            </a:endParaRPr>
          </a:p>
          <a:p>
            <a:pPr algn="ctr" eaLnBrk="1" hangingPunct="1">
              <a:lnSpc>
                <a:spcPct val="80000"/>
              </a:lnSpc>
            </a:pPr>
            <a:r>
              <a:rPr lang="sr-Latn-RS" sz="3200" b="1" dirty="0" smtClean="0">
                <a:ea typeface="ＭＳ Ｐゴシック" charset="0"/>
              </a:rPr>
              <a:t>Sažetak</a:t>
            </a:r>
            <a:endParaRPr lang="en-GB" sz="3200" b="1" dirty="0"/>
          </a:p>
        </p:txBody>
      </p:sp>
    </p:spTree>
    <p:extLst>
      <p:ext uri="{BB962C8B-B14F-4D97-AF65-F5344CB8AC3E}">
        <p14:creationId xmlns:p14="http://schemas.microsoft.com/office/powerpoint/2010/main" val="4167691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pitchFamily="34" charset="-128"/>
              </a:rPr>
              <a:t>Ciljevi sesije</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196946" y="1104523"/>
            <a:ext cx="5137053" cy="5509200"/>
          </a:xfrm>
          <a:prstGeom prst="rect">
            <a:avLst/>
          </a:prstGeom>
        </p:spPr>
        <p:txBody>
          <a:bodyPr wrap="square">
            <a:spAutoFit/>
          </a:bodyPr>
          <a:lstStyle/>
          <a:p>
            <a:pPr marL="342900" lvl="0" indent="-342900">
              <a:buFont typeface="Wingdings" panose="05000000000000000000" pitchFamily="2" charset="2"/>
              <a:buChar char="ü"/>
            </a:pPr>
            <a:r>
              <a:rPr lang="sr-Latn-RS" sz="2200" i="1" dirty="0"/>
              <a:t>Razumeju pravni okvir i praktičnu organizaciju organa nadležnih za suzbijanje </a:t>
            </a:r>
            <a:r>
              <a:rPr lang="sr-Latn-RS" sz="2200" i="1" dirty="0" err="1"/>
              <a:t>visokotehnološkog</a:t>
            </a:r>
            <a:r>
              <a:rPr lang="sr-Latn-RS" sz="2200" i="1" dirty="0"/>
              <a:t> kriminala i njegovo krivično gonjenje i suđenje u tim predmetima </a:t>
            </a:r>
            <a:endParaRPr lang="en-US" sz="2200" dirty="0"/>
          </a:p>
          <a:p>
            <a:pPr marL="342900" lvl="0" indent="-342900">
              <a:buFont typeface="Wingdings" panose="05000000000000000000" pitchFamily="2" charset="2"/>
              <a:buChar char="ü"/>
            </a:pPr>
            <a:r>
              <a:rPr lang="sr-Latn-RS" sz="2200" i="1" dirty="0"/>
              <a:t>Razmotre i shvate osnovne pojmove vezane za istragu </a:t>
            </a:r>
            <a:r>
              <a:rPr lang="sr-Latn-RS" sz="2200" i="1" dirty="0" err="1"/>
              <a:t>visokotehnološkog</a:t>
            </a:r>
            <a:r>
              <a:rPr lang="sr-Latn-RS" sz="2200" i="1" dirty="0"/>
              <a:t> kriminala i uloge organa vlasti koji su u to uključeni </a:t>
            </a:r>
            <a:endParaRPr lang="en-US" sz="2200" dirty="0"/>
          </a:p>
          <a:p>
            <a:pPr marL="342900" lvl="0" indent="-342900">
              <a:buFont typeface="Wingdings" panose="05000000000000000000" pitchFamily="2" charset="2"/>
              <a:buChar char="ü"/>
            </a:pPr>
            <a:r>
              <a:rPr lang="sr-Latn-RS" sz="2200" i="1" dirty="0"/>
              <a:t>Steknu saznanja o međunarodnim iskustvima u pogledu specijalizovanih organa vlasti zaduženih za ovu oblast i istrage </a:t>
            </a:r>
            <a:r>
              <a:rPr lang="sr-Latn-RS" sz="2200" i="1" dirty="0" err="1"/>
              <a:t>visokotehnološkog</a:t>
            </a:r>
            <a:r>
              <a:rPr lang="sr-Latn-RS" sz="2200" i="1" dirty="0"/>
              <a:t> kriminala </a:t>
            </a:r>
            <a:endParaRPr lang="en-US" sz="2200" dirty="0"/>
          </a:p>
          <a:p>
            <a:pPr marL="342900" indent="-342900">
              <a:buFont typeface="Wingdings" panose="05000000000000000000" pitchFamily="2" charset="2"/>
              <a:buChar char="ü"/>
            </a:pPr>
            <a:r>
              <a:rPr lang="sr-Latn-RS" sz="2200" i="1" dirty="0"/>
              <a:t>Steknu saznanja o domaćim iskustvima na tom planu</a:t>
            </a:r>
            <a:endParaRPr lang="en-GB" sz="2200" i="1" dirty="0"/>
          </a:p>
        </p:txBody>
      </p:sp>
      <p:pic>
        <p:nvPicPr>
          <p:cNvPr id="11" name="Picture 10">
            <a:extLst>
              <a:ext uri="{FF2B5EF4-FFF2-40B4-BE49-F238E27FC236}">
                <a16:creationId xmlns:a16="http://schemas.microsoft.com/office/drawing/2014/main" xmlns="" id="{8A9BDC22-FE3D-A144-954F-2A306E5DFEFD}"/>
              </a:ext>
            </a:extLst>
          </p:cNvPr>
          <p:cNvPicPr>
            <a:picLocks noChangeAspect="1"/>
          </p:cNvPicPr>
          <p:nvPr/>
        </p:nvPicPr>
        <p:blipFill>
          <a:blip r:embed="rId4"/>
          <a:stretch>
            <a:fillRect/>
          </a:stretch>
        </p:blipFill>
        <p:spPr>
          <a:xfrm>
            <a:off x="5969131" y="2648643"/>
            <a:ext cx="2808317" cy="2150117"/>
          </a:xfrm>
          <a:prstGeom prst="rect">
            <a:avLst/>
          </a:prstGeom>
        </p:spPr>
      </p:pic>
    </p:spTree>
    <p:extLst>
      <p:ext uri="{BB962C8B-B14F-4D97-AF65-F5344CB8AC3E}">
        <p14:creationId xmlns:p14="http://schemas.microsoft.com/office/powerpoint/2010/main" val="21736383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35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35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p>
          <a:p>
            <a:pPr marL="0" indent="0" algn="r">
              <a:buFont typeface="Arial" charset="0"/>
              <a:buNone/>
              <a:defRPr/>
            </a:pPr>
            <a:r>
              <a:rPr lang="sr-Latn-RS" sz="3200" b="1" dirty="0" err="1" smtClean="0">
                <a:solidFill>
                  <a:schemeClr val="bg1"/>
                </a:solidFill>
              </a:rPr>
              <a:t>visokotehnološkog</a:t>
            </a:r>
            <a:r>
              <a:rPr lang="sr-Latn-RS" sz="3200" b="1" dirty="0" smtClean="0">
                <a:solidFill>
                  <a:schemeClr val="bg1"/>
                </a:solidFill>
              </a:rPr>
              <a:t> kriminala</a:t>
            </a:r>
            <a:endParaRPr lang="en-GB" sz="3200" b="1" dirty="0">
              <a:solidFill>
                <a:schemeClr val="bg1"/>
              </a:solidFill>
            </a:endParaRPr>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pic>
        <p:nvPicPr>
          <p:cNvPr id="11" name="Picture 10">
            <a:extLst>
              <a:ext uri="{FF2B5EF4-FFF2-40B4-BE49-F238E27FC236}">
                <a16:creationId xmlns:a16="http://schemas.microsoft.com/office/drawing/2014/main" xmlns="" id="{6C59456A-02DA-0F46-BF32-314184E697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029" y="2029522"/>
            <a:ext cx="3731941" cy="2798956"/>
          </a:xfrm>
          <a:prstGeom prst="rect">
            <a:avLst/>
          </a:prstGeom>
        </p:spPr>
      </p:pic>
    </p:spTree>
    <p:extLst>
      <p:ext uri="{BB962C8B-B14F-4D97-AF65-F5344CB8AC3E}">
        <p14:creationId xmlns:p14="http://schemas.microsoft.com/office/powerpoint/2010/main" val="6839152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4</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4</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r">
              <a:buFont typeface="Arial" charset="0"/>
              <a:buNone/>
              <a:defRPr/>
            </a:pPr>
            <a:r>
              <a:rPr lang="sr-Latn-RS" sz="3200" b="1" dirty="0" smtClean="0">
                <a:solidFill>
                  <a:schemeClr val="bg1"/>
                </a:solidFill>
              </a:rPr>
              <a:t>Opšti pregled istrage </a:t>
            </a:r>
            <a:r>
              <a:rPr lang="sr-Latn-RS" sz="3200" b="1" dirty="0" err="1" smtClean="0">
                <a:solidFill>
                  <a:schemeClr val="bg1"/>
                </a:solidFill>
              </a:rPr>
              <a:t>visokotehnološkog</a:t>
            </a:r>
            <a:r>
              <a:rPr lang="sr-Latn-RS" sz="3200" b="1" dirty="0" smtClean="0">
                <a:solidFill>
                  <a:schemeClr val="bg1"/>
                </a:solidFill>
              </a:rPr>
              <a:t> </a:t>
            </a:r>
            <a:br>
              <a:rPr lang="sr-Latn-RS" sz="3200" b="1" dirty="0" smtClean="0">
                <a:solidFill>
                  <a:schemeClr val="bg1"/>
                </a:solidFill>
              </a:rPr>
            </a:br>
            <a:r>
              <a:rPr lang="sr-Latn-RS" sz="3200" b="1" dirty="0" smtClean="0">
                <a:solidFill>
                  <a:schemeClr val="bg1"/>
                </a:solidFill>
              </a:rPr>
              <a:t>kriminala</a:t>
            </a:r>
            <a:endParaRPr lang="en-GB" sz="3200" b="1" dirty="0">
              <a:solidFill>
                <a:schemeClr val="bg1"/>
              </a:solidFill>
            </a:endParaRPr>
          </a:p>
        </p:txBody>
      </p:sp>
      <p:pic>
        <p:nvPicPr>
          <p:cNvPr id="17"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09489" y="2791902"/>
            <a:ext cx="8525021" cy="1668149"/>
          </a:xfrm>
          <a:prstGeom prst="rect">
            <a:avLst/>
          </a:prstGeom>
        </p:spPr>
        <p:txBody>
          <a:bodyPr wrap="square">
            <a:spAutoFit/>
          </a:bodyPr>
          <a:lstStyle/>
          <a:p>
            <a:pPr algn="ctr" eaLnBrk="1" hangingPunct="1">
              <a:lnSpc>
                <a:spcPct val="80000"/>
              </a:lnSpc>
            </a:pPr>
            <a:r>
              <a:rPr lang="sr-Latn-RS" sz="3200" b="1" dirty="0" smtClean="0">
                <a:ea typeface="ＭＳ Ｐゴシック" charset="0"/>
                <a:cs typeface="ＭＳ Ｐゴシック" charset="0"/>
              </a:rPr>
              <a:t>Deo jedan</a:t>
            </a:r>
            <a:endParaRPr lang="en-GB" sz="3200" b="1" dirty="0">
              <a:ea typeface="ＭＳ Ｐゴシック" charset="0"/>
              <a:cs typeface="ＭＳ Ｐゴシック" charset="0"/>
            </a:endParaRPr>
          </a:p>
          <a:p>
            <a:pPr algn="ctr" eaLnBrk="1" hangingPunct="1">
              <a:lnSpc>
                <a:spcPct val="80000"/>
              </a:lnSpc>
            </a:pPr>
            <a:r>
              <a:rPr lang="en-GB" sz="3200" b="1" dirty="0">
                <a:ea typeface="ＭＳ Ｐゴシック" charset="0"/>
                <a:cs typeface="ＭＳ Ｐゴシック" charset="0"/>
              </a:rPr>
              <a:t/>
            </a:r>
            <a:br>
              <a:rPr lang="en-GB" sz="3200" b="1" dirty="0">
                <a:ea typeface="ＭＳ Ｐゴシック" charset="0"/>
                <a:cs typeface="ＭＳ Ｐゴシック" charset="0"/>
              </a:rPr>
            </a:br>
            <a:r>
              <a:rPr lang="sr-Latn-RS" sz="3200" b="1" dirty="0" smtClean="0">
                <a:ea typeface="ＭＳ Ｐゴシック" charset="0"/>
                <a:cs typeface="ＭＳ Ｐゴシック" charset="0"/>
              </a:rPr>
              <a:t>Nadležni organi za borbu protiv </a:t>
            </a:r>
            <a:r>
              <a:rPr lang="sr-Latn-RS" sz="3200" b="1" dirty="0" err="1" smtClean="0">
                <a:ea typeface="ＭＳ Ｐゴシック" charset="0"/>
                <a:cs typeface="ＭＳ Ｐゴシック" charset="0"/>
              </a:rPr>
              <a:t>visokotehnološkog</a:t>
            </a:r>
            <a:r>
              <a:rPr lang="sr-Latn-RS" sz="3200" b="1" dirty="0" smtClean="0">
                <a:ea typeface="ＭＳ Ｐゴシック" charset="0"/>
                <a:cs typeface="ＭＳ Ｐゴシック" charset="0"/>
              </a:rPr>
              <a:t> kriminala</a:t>
            </a:r>
            <a:endParaRPr lang="en-GB" sz="3200" dirty="0"/>
          </a:p>
        </p:txBody>
      </p:sp>
    </p:spTree>
    <p:extLst>
      <p:ext uri="{BB962C8B-B14F-4D97-AF65-F5344CB8AC3E}">
        <p14:creationId xmlns:p14="http://schemas.microsoft.com/office/powerpoint/2010/main" val="27455300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5</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5</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Nadležni organi za borbu protiv </a:t>
            </a:r>
            <a:br>
              <a:rPr lang="sr-Latn-RS" sz="3200" b="1" dirty="0" smtClean="0">
                <a:ea typeface="ＭＳ Ｐゴシック" charset="0"/>
              </a:rPr>
            </a:br>
            <a:r>
              <a:rPr lang="sr-Latn-RS" sz="3200" b="1" dirty="0" err="1" smtClean="0">
                <a:ea typeface="ＭＳ Ｐゴシック" charset="0"/>
              </a:rPr>
              <a:t>visokotehnološkog</a:t>
            </a:r>
            <a:r>
              <a:rPr lang="sr-Latn-RS" sz="3200" b="1" dirty="0" smtClean="0">
                <a:ea typeface="ＭＳ Ｐゴシック" charset="0"/>
              </a:rPr>
              <a:t> kriminala</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572000" cy="4154984"/>
          </a:xfrm>
          <a:prstGeom prst="rect">
            <a:avLst/>
          </a:prstGeom>
        </p:spPr>
        <p:txBody>
          <a:bodyPr>
            <a:spAutoFit/>
          </a:bodyPr>
          <a:lstStyle/>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1</a:t>
            </a:r>
            <a:r>
              <a:rPr lang="es-CL" sz="2400" b="1" dirty="0"/>
              <a:t>: </a:t>
            </a:r>
            <a:r>
              <a:rPr lang="sr-Latn-RS" sz="2400" b="1" dirty="0"/>
              <a:t>Da li ih imamo</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2</a:t>
            </a:r>
            <a:r>
              <a:rPr lang="es-CL" sz="2400" b="1" dirty="0"/>
              <a:t>: </a:t>
            </a:r>
            <a:r>
              <a:rPr lang="sr-Latn-RS" sz="2400" b="1" dirty="0"/>
              <a:t>Da li su specijalizovani ili redovni organi</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3</a:t>
            </a:r>
            <a:r>
              <a:rPr lang="es-CL" sz="2400" b="1" dirty="0"/>
              <a:t>: </a:t>
            </a:r>
            <a:r>
              <a:rPr lang="sr-Latn-RS" sz="2400" b="1" dirty="0"/>
              <a:t>Šta su njihove nadležnosti</a:t>
            </a:r>
            <a:r>
              <a:rPr lang="es-CL" sz="2400" b="1" dirty="0"/>
              <a:t>?</a:t>
            </a:r>
            <a:endParaRPr lang="en-US" sz="2400" dirty="0"/>
          </a:p>
          <a:p>
            <a:pPr marL="342900" lvl="0" indent="-342900">
              <a:buFont typeface="Arial" panose="020B0604020202020204" pitchFamily="34" charset="0"/>
              <a:buChar char="•"/>
            </a:pPr>
            <a:r>
              <a:rPr lang="sr-Latn-RS" sz="2400" b="1" dirty="0">
                <a:solidFill>
                  <a:srgbClr val="FF0000"/>
                </a:solidFill>
              </a:rPr>
              <a:t>Pitanje br. </a:t>
            </a:r>
            <a:r>
              <a:rPr lang="es-CL" sz="2400" b="1" dirty="0">
                <a:solidFill>
                  <a:srgbClr val="FF0000"/>
                </a:solidFill>
              </a:rPr>
              <a:t>4</a:t>
            </a:r>
            <a:r>
              <a:rPr lang="es-CL" sz="2400" b="1" dirty="0"/>
              <a:t>: </a:t>
            </a:r>
            <a:r>
              <a:rPr lang="sr-Latn-RS" sz="2400" b="1" dirty="0"/>
              <a:t>Šta su njihovi kapaciteti</a:t>
            </a:r>
            <a:r>
              <a:rPr lang="es-CL" sz="2400" b="1" dirty="0"/>
              <a:t>?</a:t>
            </a:r>
            <a:endParaRPr lang="en-US" sz="2400" dirty="0"/>
          </a:p>
          <a:p>
            <a:pPr marL="342900" indent="-342900">
              <a:buFont typeface="Arial" panose="020B0604020202020204" pitchFamily="34" charset="0"/>
              <a:buChar char="•"/>
            </a:pPr>
            <a:r>
              <a:rPr lang="sr-Latn-RS" sz="2400" b="1" dirty="0">
                <a:solidFill>
                  <a:srgbClr val="FF0000"/>
                </a:solidFill>
              </a:rPr>
              <a:t>Pitanje br. </a:t>
            </a:r>
            <a:r>
              <a:rPr lang="en-GB" sz="2400" b="1" dirty="0">
                <a:solidFill>
                  <a:srgbClr val="FF0000"/>
                </a:solidFill>
              </a:rPr>
              <a:t>5</a:t>
            </a:r>
            <a:r>
              <a:rPr lang="en-GB" sz="2400" b="1" dirty="0"/>
              <a:t>: </a:t>
            </a:r>
            <a:r>
              <a:rPr lang="sr-Latn-RS" sz="2400" b="1" dirty="0"/>
              <a:t>Kako sarađuju</a:t>
            </a:r>
            <a:r>
              <a:rPr lang="en-GB" sz="2400" b="1" dirty="0"/>
              <a:t>?</a:t>
            </a:r>
            <a:endParaRPr lang="en-GB" sz="2200" dirty="0"/>
          </a:p>
        </p:txBody>
      </p:sp>
      <p:pic>
        <p:nvPicPr>
          <p:cNvPr id="8" name="Picture 7">
            <a:extLst>
              <a:ext uri="{FF2B5EF4-FFF2-40B4-BE49-F238E27FC236}">
                <a16:creationId xmlns:a16="http://schemas.microsoft.com/office/drawing/2014/main" xmlns="" id="{9B6ED6E4-F5CE-A74A-B50F-CFB3B9C6028F}"/>
              </a:ext>
            </a:extLst>
          </p:cNvPr>
          <p:cNvPicPr>
            <a:picLocks noChangeAspect="1"/>
          </p:cNvPicPr>
          <p:nvPr/>
        </p:nvPicPr>
        <p:blipFill>
          <a:blip r:embed="rId4"/>
          <a:stretch>
            <a:fillRect/>
          </a:stretch>
        </p:blipFill>
        <p:spPr>
          <a:xfrm>
            <a:off x="5264931" y="2496296"/>
            <a:ext cx="3640345" cy="2357058"/>
          </a:xfrm>
          <a:prstGeom prst="rect">
            <a:avLst/>
          </a:prstGeom>
        </p:spPr>
      </p:pic>
    </p:spTree>
    <p:extLst>
      <p:ext uri="{BB962C8B-B14F-4D97-AF65-F5344CB8AC3E}">
        <p14:creationId xmlns:p14="http://schemas.microsoft.com/office/powerpoint/2010/main" val="40669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6</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6</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Da li ih imamo</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374487" cy="4832092"/>
          </a:xfrm>
          <a:prstGeom prst="rect">
            <a:avLst/>
          </a:prstGeom>
        </p:spPr>
        <p:txBody>
          <a:bodyPr wrap="square">
            <a:spAutoFit/>
          </a:bodyPr>
          <a:lstStyle/>
          <a:p>
            <a:pPr marL="342900" indent="-342900">
              <a:buFont typeface="Wingdings" pitchFamily="2" charset="2"/>
              <a:buChar char="Ø"/>
            </a:pPr>
            <a:r>
              <a:rPr lang="sr-Latn-RS" sz="2200" b="1" dirty="0" smtClean="0"/>
              <a:t>Savremeni pravni okvir</a:t>
            </a:r>
            <a:r>
              <a:rPr lang="en-GB" sz="2200" b="1" dirty="0" smtClean="0"/>
              <a:t>: </a:t>
            </a:r>
            <a:endParaRPr lang="en-GB" sz="2200" b="1" dirty="0"/>
          </a:p>
          <a:p>
            <a:pPr marL="342900" lvl="0" indent="-342900">
              <a:buFont typeface="Arial" panose="020B0604020202020204" pitchFamily="34" charset="0"/>
              <a:buChar char="•"/>
            </a:pPr>
            <a:r>
              <a:rPr lang="sr-Latn-RS" sz="2200" i="1" dirty="0"/>
              <a:t>Da li priznaje i dopušta poštovanje organa za </a:t>
            </a:r>
            <a:r>
              <a:rPr lang="sr-Latn-RS" sz="2200" i="1" dirty="0" err="1"/>
              <a:t>visokotehnološki</a:t>
            </a:r>
            <a:r>
              <a:rPr lang="sr-Latn-RS" sz="2200" i="1" dirty="0"/>
              <a:t> kriminal</a:t>
            </a:r>
            <a:r>
              <a:rPr lang="es-CL" sz="2200" i="1" dirty="0"/>
              <a:t>?</a:t>
            </a:r>
            <a:endParaRPr lang="en-US" sz="2200" dirty="0"/>
          </a:p>
          <a:p>
            <a:pPr marL="342900" lvl="0" indent="-342900">
              <a:buFont typeface="Arial" panose="020B0604020202020204" pitchFamily="34" charset="0"/>
              <a:buChar char="•"/>
            </a:pPr>
            <a:r>
              <a:rPr lang="sr-Latn-RS" sz="2200" i="1" dirty="0"/>
              <a:t>Koji je normativni nivo regulative</a:t>
            </a:r>
            <a:r>
              <a:rPr lang="es-CL" sz="2200" i="1" dirty="0"/>
              <a:t>?</a:t>
            </a:r>
            <a:endParaRPr lang="en-US" sz="2200" dirty="0"/>
          </a:p>
          <a:p>
            <a:pPr marL="342900" lvl="0" indent="-342900">
              <a:buFont typeface="Arial" panose="020B0604020202020204" pitchFamily="34" charset="0"/>
              <a:buChar char="•"/>
            </a:pPr>
            <a:r>
              <a:rPr lang="sr-Latn-RS" sz="2200" i="1" dirty="0"/>
              <a:t>Koliko je dobro upoznat sa policijom, </a:t>
            </a:r>
            <a:r>
              <a:rPr lang="sr-Latn-RS" sz="2200" i="1" dirty="0" err="1"/>
              <a:t>tužilaštvom</a:t>
            </a:r>
            <a:r>
              <a:rPr lang="sr-Latn-RS" sz="2200" i="1" dirty="0"/>
              <a:t>, sudovima, advokatskom komorom i drugim učesnicima u krivičnom postupku</a:t>
            </a:r>
            <a:r>
              <a:rPr lang="es-CL" sz="2200" i="1" dirty="0"/>
              <a:t>? </a:t>
            </a:r>
            <a:endParaRPr lang="en-US" sz="2200" dirty="0"/>
          </a:p>
          <a:p>
            <a:pPr marL="342900" lvl="0" indent="-342900">
              <a:buFont typeface="Arial" panose="020B0604020202020204" pitchFamily="34" charset="0"/>
              <a:buChar char="•"/>
            </a:pPr>
            <a:r>
              <a:rPr lang="sr-Latn-RS" sz="2200" i="1" dirty="0"/>
              <a:t>Koje su njihove zakonske nadležnosti</a:t>
            </a:r>
            <a:r>
              <a:rPr lang="es-CL" sz="2200" i="1" dirty="0"/>
              <a:t>?</a:t>
            </a:r>
            <a:endParaRPr lang="en-US" sz="2200" dirty="0"/>
          </a:p>
          <a:p>
            <a:pPr marL="342900" lvl="0" indent="-342900">
              <a:buFont typeface="Arial" panose="020B0604020202020204" pitchFamily="34" charset="0"/>
              <a:buChar char="•"/>
            </a:pPr>
            <a:r>
              <a:rPr lang="sr-Latn-RS" sz="2200" i="1" dirty="0"/>
              <a:t>Koliki je njihov stvarni domet</a:t>
            </a:r>
            <a:r>
              <a:rPr lang="en-GB" sz="2200" i="1" dirty="0"/>
              <a:t>?</a:t>
            </a:r>
            <a:endParaRPr lang="en-US" sz="2200" dirty="0"/>
          </a:p>
        </p:txBody>
      </p:sp>
      <p:pic>
        <p:nvPicPr>
          <p:cNvPr id="6" name="Picture 5">
            <a:extLst>
              <a:ext uri="{FF2B5EF4-FFF2-40B4-BE49-F238E27FC236}">
                <a16:creationId xmlns:a16="http://schemas.microsoft.com/office/drawing/2014/main" xmlns=""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611132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7</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7</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Specijalizovani ili redovni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44658" y="1166842"/>
            <a:ext cx="4384997" cy="5170646"/>
          </a:xfrm>
          <a:prstGeom prst="rect">
            <a:avLst/>
          </a:prstGeom>
        </p:spPr>
        <p:txBody>
          <a:bodyPr wrap="square">
            <a:spAutoFit/>
          </a:bodyPr>
          <a:lstStyle/>
          <a:p>
            <a:pPr marL="342900" indent="-342900">
              <a:buFont typeface="Wingdings" pitchFamily="2" charset="2"/>
              <a:buChar char="Ø"/>
            </a:pPr>
            <a:r>
              <a:rPr lang="sr-Latn-RS" sz="2200" b="1" dirty="0" smtClean="0"/>
              <a:t>Savremeni pravni okvir</a:t>
            </a:r>
            <a:r>
              <a:rPr lang="en-GB" sz="2200" b="1" dirty="0" smtClean="0"/>
              <a:t>: </a:t>
            </a:r>
            <a:endParaRPr lang="en-GB" sz="2200" b="1" dirty="0"/>
          </a:p>
          <a:p>
            <a:pPr marL="342900" lvl="0" indent="-342900">
              <a:buFont typeface="Arial" panose="020B0604020202020204" pitchFamily="34" charset="0"/>
              <a:buChar char="•"/>
            </a:pPr>
            <a:r>
              <a:rPr lang="sr-Latn-RS" sz="2200" i="1" dirty="0"/>
              <a:t>Ako je organ specijalizovan, šta čini pravni okvir</a:t>
            </a:r>
            <a:r>
              <a:rPr lang="es-CL" sz="2200" i="1" dirty="0"/>
              <a:t>?</a:t>
            </a:r>
            <a:endParaRPr lang="en-US" sz="2200" dirty="0"/>
          </a:p>
          <a:p>
            <a:pPr marL="342900" lvl="0" indent="-342900">
              <a:buFont typeface="Arial" panose="020B0604020202020204" pitchFamily="34" charset="0"/>
              <a:buChar char="•"/>
            </a:pPr>
            <a:r>
              <a:rPr lang="sr-Latn-RS" sz="2200" i="1" dirty="0"/>
              <a:t>Koji je normativni nivo regulative</a:t>
            </a:r>
            <a:r>
              <a:rPr lang="es-CL" sz="2200" i="1" dirty="0"/>
              <a:t>?</a:t>
            </a:r>
            <a:endParaRPr lang="en-US" sz="2200" dirty="0"/>
          </a:p>
          <a:p>
            <a:pPr marL="342900" lvl="0" indent="-342900">
              <a:buFont typeface="Arial" panose="020B0604020202020204" pitchFamily="34" charset="0"/>
              <a:buChar char="•"/>
            </a:pPr>
            <a:r>
              <a:rPr lang="sr-Latn-RS" sz="2200" i="1" dirty="0"/>
              <a:t>Šta su njegove nadležnosti</a:t>
            </a:r>
            <a:r>
              <a:rPr lang="en-GB" sz="2200" i="1" dirty="0"/>
              <a:t>?</a:t>
            </a:r>
            <a:endParaRPr lang="en-US" sz="2200" dirty="0"/>
          </a:p>
          <a:p>
            <a:pPr marL="342900" lvl="0" indent="-342900">
              <a:buFont typeface="Arial" panose="020B0604020202020204" pitchFamily="34" charset="0"/>
              <a:buChar char="•"/>
            </a:pPr>
            <a:r>
              <a:rPr lang="sr-Latn-RS" sz="2200" i="1" dirty="0"/>
              <a:t>Na koji je način organizovan</a:t>
            </a:r>
            <a:r>
              <a:rPr lang="es-CL" sz="2200" i="1" dirty="0"/>
              <a:t>?</a:t>
            </a:r>
            <a:endParaRPr lang="en-US" sz="2200" dirty="0"/>
          </a:p>
          <a:p>
            <a:pPr marL="342900" lvl="0" indent="-342900">
              <a:buFont typeface="Arial" panose="020B0604020202020204" pitchFamily="34" charset="0"/>
              <a:buChar char="•"/>
            </a:pPr>
            <a:r>
              <a:rPr lang="sr-Latn-RS" sz="2200" i="1" dirty="0"/>
              <a:t>Koliko je dobro upoznat sa ostalim segmentima – policijom, </a:t>
            </a:r>
            <a:r>
              <a:rPr lang="sr-Latn-RS" sz="2200" i="1" dirty="0" err="1"/>
              <a:t>tužilaštvom</a:t>
            </a:r>
            <a:r>
              <a:rPr lang="sr-Latn-RS" sz="2200" i="1" dirty="0"/>
              <a:t>, sudovima itd.</a:t>
            </a:r>
            <a:r>
              <a:rPr lang="es-CL" sz="2200" i="1" dirty="0"/>
              <a:t>?</a:t>
            </a:r>
            <a:endParaRPr lang="en-US" sz="2200" dirty="0"/>
          </a:p>
          <a:p>
            <a:pPr marL="342900" lvl="0" indent="-342900">
              <a:buFont typeface="Arial" panose="020B0604020202020204" pitchFamily="34" charset="0"/>
              <a:buChar char="•"/>
            </a:pPr>
            <a:r>
              <a:rPr lang="sr-Latn-RS" sz="2200" i="1" dirty="0"/>
              <a:t>Kako stupiti u kontakt sa njim</a:t>
            </a:r>
            <a:r>
              <a:rPr lang="en-GB" sz="2200" i="1" dirty="0"/>
              <a:t>?</a:t>
            </a:r>
            <a:endParaRPr lang="en-US" sz="2200" dirty="0"/>
          </a:p>
          <a:p>
            <a:pPr marL="342900" lvl="0" indent="-342900">
              <a:buFont typeface="Arial" panose="020B0604020202020204" pitchFamily="34" charset="0"/>
              <a:buChar char="•"/>
            </a:pPr>
            <a:r>
              <a:rPr lang="sr-Latn-RS" sz="2200" i="1" dirty="0"/>
              <a:t>Koliko su dobro obučeni njegovi pripadnici</a:t>
            </a:r>
            <a:r>
              <a:rPr lang="es-CL" sz="2200" i="1" dirty="0"/>
              <a:t>?</a:t>
            </a:r>
            <a:endParaRPr lang="en-US" sz="2200" dirty="0"/>
          </a:p>
          <a:p>
            <a:pPr marL="342900" indent="-342900">
              <a:buFont typeface="Arial" panose="020B0604020202020204" pitchFamily="34" charset="0"/>
              <a:buChar char="•"/>
            </a:pPr>
            <a:r>
              <a:rPr lang="sr-Latn-RS" sz="2200" i="1" dirty="0"/>
              <a:t>Koji je njihov nivo iskustva</a:t>
            </a:r>
            <a:r>
              <a:rPr lang="es-CL" sz="2200" i="1" dirty="0"/>
              <a:t>?</a:t>
            </a:r>
            <a:endParaRPr lang="en-GB" sz="2200" i="1" dirty="0"/>
          </a:p>
        </p:txBody>
      </p:sp>
      <p:pic>
        <p:nvPicPr>
          <p:cNvPr id="6" name="Picture 5">
            <a:extLst>
              <a:ext uri="{FF2B5EF4-FFF2-40B4-BE49-F238E27FC236}">
                <a16:creationId xmlns:a16="http://schemas.microsoft.com/office/drawing/2014/main" xmlns="" id="{87C5E393-1615-8B4E-B367-E167BE5E4087}"/>
              </a:ext>
            </a:extLst>
          </p:cNvPr>
          <p:cNvPicPr>
            <a:picLocks noChangeAspect="1"/>
          </p:cNvPicPr>
          <p:nvPr/>
        </p:nvPicPr>
        <p:blipFill>
          <a:blip r:embed="rId4"/>
          <a:stretch>
            <a:fillRect/>
          </a:stretch>
        </p:blipFill>
        <p:spPr>
          <a:xfrm>
            <a:off x="4623445" y="2719540"/>
            <a:ext cx="4520555" cy="2190083"/>
          </a:xfrm>
          <a:prstGeom prst="rect">
            <a:avLst/>
          </a:prstGeom>
        </p:spPr>
      </p:pic>
    </p:spTree>
    <p:extLst>
      <p:ext uri="{BB962C8B-B14F-4D97-AF65-F5344CB8AC3E}">
        <p14:creationId xmlns:p14="http://schemas.microsoft.com/office/powerpoint/2010/main" val="2316026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8</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8</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Nadležnosti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74" y="1044000"/>
            <a:ext cx="4669680" cy="4770537"/>
          </a:xfrm>
          <a:prstGeom prst="rect">
            <a:avLst/>
          </a:prstGeom>
        </p:spPr>
        <p:txBody>
          <a:bodyPr wrap="square">
            <a:spAutoFit/>
          </a:bodyPr>
          <a:lstStyle/>
          <a:p>
            <a:pPr marL="342900" indent="-342900">
              <a:buFont typeface="Wingdings" pitchFamily="2" charset="2"/>
              <a:buChar char="Ø"/>
            </a:pPr>
            <a:r>
              <a:rPr lang="sr-Latn-RS" sz="2200" b="1" dirty="0" smtClean="0"/>
              <a:t>Da li su ih parlamentarci/vlada </a:t>
            </a:r>
            <a:r>
              <a:rPr lang="sr-Latn-RS" sz="2200" b="1" dirty="0" err="1" smtClean="0"/>
              <a:t>ovlastili</a:t>
            </a:r>
            <a:r>
              <a:rPr lang="sr-Latn-RS" sz="2200" b="1" dirty="0" smtClean="0"/>
              <a:t> da</a:t>
            </a:r>
            <a:r>
              <a:rPr lang="en-GB" sz="2200" b="1" dirty="0" smtClean="0"/>
              <a:t>: </a:t>
            </a:r>
            <a:endParaRPr lang="en-GB" sz="2200" b="1" dirty="0"/>
          </a:p>
          <a:p>
            <a:pPr marL="342900" lvl="0" indent="-342900">
              <a:buFont typeface="Arial" panose="020B0604020202020204" pitchFamily="34" charset="0"/>
              <a:buChar char="•"/>
            </a:pPr>
            <a:r>
              <a:rPr lang="sr-Latn-RS" sz="2000" i="1" dirty="0"/>
              <a:t>Imaju </a:t>
            </a:r>
            <a:r>
              <a:rPr lang="sr-Latn-RS" sz="2000" i="1" dirty="0" err="1"/>
              <a:t>materijalnopravnu</a:t>
            </a:r>
            <a:r>
              <a:rPr lang="sr-Latn-RS" sz="2000" i="1" dirty="0"/>
              <a:t> nadležnost</a:t>
            </a:r>
            <a:r>
              <a:rPr lang="en-GB" sz="2000" i="1" dirty="0"/>
              <a:t>?</a:t>
            </a:r>
            <a:endParaRPr lang="en-US" sz="2000" dirty="0"/>
          </a:p>
          <a:p>
            <a:pPr marL="342900" lvl="0" indent="-342900">
              <a:buFont typeface="Arial" panose="020B0604020202020204" pitchFamily="34" charset="0"/>
              <a:buChar char="•"/>
            </a:pPr>
            <a:r>
              <a:rPr lang="sr-Latn-RS" sz="2000" i="1" dirty="0"/>
              <a:t>Imaju posebne </a:t>
            </a:r>
            <a:r>
              <a:rPr lang="sr-Latn-RS" sz="2000" i="1" dirty="0" err="1"/>
              <a:t>procesnopravne</a:t>
            </a:r>
            <a:r>
              <a:rPr lang="sr-Latn-RS" sz="2000" i="1" dirty="0"/>
              <a:t> radnje i mogućnosti</a:t>
            </a:r>
            <a:r>
              <a:rPr lang="en-GB" sz="2000" i="1" dirty="0"/>
              <a:t>?</a:t>
            </a:r>
            <a:endParaRPr lang="en-US" sz="2000" dirty="0"/>
          </a:p>
          <a:p>
            <a:pPr marL="342900" lvl="0" indent="-342900">
              <a:buFont typeface="Arial" panose="020B0604020202020204" pitchFamily="34" charset="0"/>
              <a:buChar char="•"/>
            </a:pPr>
            <a:r>
              <a:rPr lang="sr-Latn-RS" sz="2000" i="1" dirty="0"/>
              <a:t>Imaju posebne mogućnosti u pogledu uzajamne pravne pomoći</a:t>
            </a:r>
            <a:r>
              <a:rPr lang="es-CL" sz="2000" i="1" dirty="0"/>
              <a:t>?</a:t>
            </a:r>
            <a:endParaRPr lang="en-US" sz="2000" dirty="0"/>
          </a:p>
          <a:p>
            <a:pPr marL="342900" lvl="0" indent="-342900">
              <a:buFont typeface="Arial" panose="020B0604020202020204" pitchFamily="34" charset="0"/>
              <a:buChar char="•"/>
            </a:pPr>
            <a:r>
              <a:rPr lang="sr-Latn-RS" sz="2000" i="1" dirty="0"/>
              <a:t>Imaju posebno organizaciono ustrojstvo (odeljenja) i lanac komande/odgovornosti</a:t>
            </a:r>
            <a:r>
              <a:rPr lang="es-CL" sz="2000" i="1" dirty="0"/>
              <a:t>?</a:t>
            </a:r>
            <a:endParaRPr lang="en-US" sz="2000" dirty="0"/>
          </a:p>
          <a:p>
            <a:pPr marL="342900" lvl="0" indent="-342900">
              <a:buFont typeface="Arial" panose="020B0604020202020204" pitchFamily="34" charset="0"/>
              <a:buChar char="•"/>
            </a:pPr>
            <a:r>
              <a:rPr lang="sr-Latn-RS" sz="2000" i="1" dirty="0"/>
              <a:t>Imaju posebnu opremu i prostorije</a:t>
            </a:r>
            <a:r>
              <a:rPr lang="en-GB" sz="2000" i="1" dirty="0"/>
              <a:t>?</a:t>
            </a:r>
            <a:endParaRPr lang="en-US" sz="2000" dirty="0"/>
          </a:p>
          <a:p>
            <a:pPr marL="342900" lvl="0" indent="-342900">
              <a:buFont typeface="Arial" panose="020B0604020202020204" pitchFamily="34" charset="0"/>
              <a:buChar char="•"/>
            </a:pPr>
            <a:r>
              <a:rPr lang="sr-Latn-RS" sz="2000" i="1" dirty="0"/>
              <a:t>Imaju specijalizovanu obuku</a:t>
            </a:r>
            <a:r>
              <a:rPr lang="en-GB" sz="2000" i="1" dirty="0"/>
              <a:t>?</a:t>
            </a:r>
            <a:endParaRPr lang="en-US" sz="2000" dirty="0"/>
          </a:p>
          <a:p>
            <a:pPr marL="342900" lvl="0" indent="-342900">
              <a:buFont typeface="Arial" panose="020B0604020202020204" pitchFamily="34" charset="0"/>
              <a:buChar char="•"/>
            </a:pPr>
            <a:r>
              <a:rPr lang="sr-Latn-RS" sz="2000" i="1" dirty="0"/>
              <a:t>Imaju dovoljan budžet za sve svoje aktivnosti</a:t>
            </a:r>
            <a:r>
              <a:rPr lang="en-GB" sz="2000" i="1" dirty="0"/>
              <a:t>?</a:t>
            </a:r>
            <a:endParaRPr lang="en-US" sz="2000" dirty="0"/>
          </a:p>
        </p:txBody>
      </p:sp>
      <p:pic>
        <p:nvPicPr>
          <p:cNvPr id="7" name="Picture 6">
            <a:extLst>
              <a:ext uri="{FF2B5EF4-FFF2-40B4-BE49-F238E27FC236}">
                <a16:creationId xmlns:a16="http://schemas.microsoft.com/office/drawing/2014/main" xmlns="" id="{97B39A65-15A5-884C-8138-1382F4E07198}"/>
              </a:ext>
            </a:extLst>
          </p:cNvPr>
          <p:cNvPicPr>
            <a:picLocks noChangeAspect="1"/>
          </p:cNvPicPr>
          <p:nvPr/>
        </p:nvPicPr>
        <p:blipFill>
          <a:blip r:embed="rId4"/>
          <a:stretch>
            <a:fillRect/>
          </a:stretch>
        </p:blipFill>
        <p:spPr>
          <a:xfrm>
            <a:off x="5180765" y="2660419"/>
            <a:ext cx="3797439" cy="2126566"/>
          </a:xfrm>
          <a:prstGeom prst="rect">
            <a:avLst/>
          </a:prstGeom>
        </p:spPr>
      </p:pic>
    </p:spTree>
    <p:extLst>
      <p:ext uri="{BB962C8B-B14F-4D97-AF65-F5344CB8AC3E}">
        <p14:creationId xmlns:p14="http://schemas.microsoft.com/office/powerpoint/2010/main" val="1744978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409184" y="6495281"/>
            <a:ext cx="2133600" cy="365125"/>
          </a:xfrm>
        </p:spPr>
        <p:txBody>
          <a:bodyPr/>
          <a:lstStyle/>
          <a:p>
            <a:fld id="{B517EF97-6CC0-48A9-BC0E-433EC7B55211}" type="slidenum">
              <a:rPr lang="en-GB" smtClean="0"/>
              <a:pPr/>
              <a:t>9</a:t>
            </a:fld>
            <a:endParaRPr lang="en-GB" dirty="0"/>
          </a:p>
        </p:txBody>
      </p:sp>
      <p:sp>
        <p:nvSpPr>
          <p:cNvPr id="3" name="TextBox 2"/>
          <p:cNvSpPr txBox="1"/>
          <p:nvPr/>
        </p:nvSpPr>
        <p:spPr>
          <a:xfrm>
            <a:off x="88522" y="6557282"/>
            <a:ext cx="3672408" cy="400110"/>
          </a:xfrm>
          <a:prstGeom prst="rect">
            <a:avLst/>
          </a:prstGeom>
          <a:noFill/>
        </p:spPr>
        <p:txBody>
          <a:bodyPr wrap="square" rtlCol="0">
            <a:spAutoFit/>
          </a:bodyPr>
          <a:lstStyle/>
          <a:p>
            <a:r>
              <a:rPr lang="en-GB" sz="2000" b="1" dirty="0">
                <a:solidFill>
                  <a:schemeClr val="bg1"/>
                </a:solidFill>
                <a:latin typeface="Segoe UI" pitchFamily="34" charset="0"/>
                <a:ea typeface="Segoe UI" pitchFamily="34" charset="0"/>
                <a:cs typeface="Segoe UI" pitchFamily="34" charset="0"/>
              </a:rPr>
              <a:t>www.coe.int/cybercrime</a:t>
            </a:r>
          </a:p>
        </p:txBody>
      </p:sp>
      <p:sp>
        <p:nvSpPr>
          <p:cNvPr id="4" name="Slide Number Placeholder 4"/>
          <p:cNvSpPr txBox="1">
            <a:spLocks/>
          </p:cNvSpPr>
          <p:nvPr/>
        </p:nvSpPr>
        <p:spPr>
          <a:xfrm>
            <a:off x="8532440" y="6521212"/>
            <a:ext cx="490016" cy="436180"/>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517EF97-6CC0-48A9-BC0E-433EC7B55211}" type="slidenum">
              <a:rPr lang="en-GB" smtClean="0">
                <a:solidFill>
                  <a:schemeClr val="tx1"/>
                </a:solidFill>
              </a:rPr>
              <a:pPr/>
              <a:t>9</a:t>
            </a:fld>
            <a:endParaRPr lang="en-GB" dirty="0">
              <a:solidFill>
                <a:schemeClr val="tx1"/>
              </a:solidFill>
            </a:endParaRPr>
          </a:p>
        </p:txBody>
      </p:sp>
      <p:sp>
        <p:nvSpPr>
          <p:cNvPr id="13" name="Rectangle 12"/>
          <p:cNvSpPr/>
          <p:nvPr/>
        </p:nvSpPr>
        <p:spPr>
          <a:xfrm>
            <a:off x="0" y="6553200"/>
            <a:ext cx="9144000" cy="363732"/>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sp>
        <p:nvSpPr>
          <p:cNvPr id="15" name="Rectangle 14"/>
          <p:cNvSpPr/>
          <p:nvPr/>
        </p:nvSpPr>
        <p:spPr>
          <a:xfrm>
            <a:off x="0" y="-27384"/>
            <a:ext cx="9144000" cy="921588"/>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sr-Latn-RS" sz="3200" b="1" dirty="0" smtClean="0">
                <a:ea typeface="ＭＳ Ｐゴシック" charset="0"/>
              </a:rPr>
              <a:t>Kapaciteti</a:t>
            </a:r>
            <a:r>
              <a:rPr lang="en-GB" sz="3200" b="1" dirty="0" smtClean="0">
                <a:ea typeface="ＭＳ Ｐゴシック" charset="0"/>
              </a:rPr>
              <a:t>?</a:t>
            </a:r>
            <a:endParaRPr lang="en-GB" sz="3200" dirty="0"/>
          </a:p>
        </p:txBody>
      </p:sp>
      <p:pic>
        <p:nvPicPr>
          <p:cNvPr id="17"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27384"/>
            <a:ext cx="1064938" cy="9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279791" y="6457858"/>
            <a:ext cx="3024336" cy="430887"/>
          </a:xfrm>
          <a:prstGeom prst="rect">
            <a:avLst/>
          </a:prstGeom>
          <a:noFill/>
        </p:spPr>
        <p:txBody>
          <a:bodyPr wrap="square" rtlCol="0">
            <a:spAutoFit/>
          </a:bodyPr>
          <a:lstStyle/>
          <a:p>
            <a:r>
              <a:rPr lang="en-GB" sz="2200" b="1" dirty="0">
                <a:solidFill>
                  <a:schemeClr val="bg1"/>
                </a:solidFill>
                <a:latin typeface="Arial Narrow" panose="020B0606020202030204" pitchFamily="34" charset="0"/>
              </a:rPr>
              <a:t>www.coe.int/cybercrime</a:t>
            </a:r>
          </a:p>
        </p:txBody>
      </p:sp>
      <p:sp>
        <p:nvSpPr>
          <p:cNvPr id="5" name="Rectangle 4">
            <a:extLst>
              <a:ext uri="{FF2B5EF4-FFF2-40B4-BE49-F238E27FC236}">
                <a16:creationId xmlns:a16="http://schemas.microsoft.com/office/drawing/2014/main" xmlns="" id="{7FA81925-418B-D44C-9255-2AEBBFBC0ADA}"/>
              </a:ext>
            </a:extLst>
          </p:cNvPr>
          <p:cNvSpPr/>
          <p:nvPr/>
        </p:nvSpPr>
        <p:spPr>
          <a:xfrm>
            <a:off x="336274" y="1046041"/>
            <a:ext cx="4572000" cy="5047536"/>
          </a:xfrm>
          <a:prstGeom prst="rect">
            <a:avLst/>
          </a:prstGeom>
        </p:spPr>
        <p:txBody>
          <a:bodyPr>
            <a:spAutoFit/>
          </a:bodyPr>
          <a:lstStyle/>
          <a:p>
            <a:pPr marL="342900" indent="-342900">
              <a:buFont typeface="Wingdings" pitchFamily="2" charset="2"/>
              <a:buChar char="Ø"/>
            </a:pPr>
            <a:r>
              <a:rPr lang="sr-Latn-RS" sz="2200" b="1" dirty="0" smtClean="0"/>
              <a:t>U organizacionom smislu</a:t>
            </a:r>
            <a:r>
              <a:rPr lang="en-GB" sz="2200" b="1" dirty="0" smtClean="0"/>
              <a:t>: </a:t>
            </a:r>
            <a:endParaRPr lang="en-GB" sz="2200" b="1" dirty="0"/>
          </a:p>
          <a:p>
            <a:pPr marL="342900" lvl="0" indent="-342900">
              <a:buFont typeface="Arial" panose="020B0604020202020204" pitchFamily="34" charset="0"/>
              <a:buChar char="•"/>
            </a:pPr>
            <a:r>
              <a:rPr lang="sr-Latn-RS" sz="2000" i="1" dirty="0"/>
              <a:t>Da li organi reda imaju dovoljan broj pripadnika, osoblja koje pruža podršku i drugih ljudskih i tehničkih resursa na raspolaganju</a:t>
            </a:r>
            <a:r>
              <a:rPr lang="en-GB" sz="2000" i="1" dirty="0"/>
              <a:t>?</a:t>
            </a:r>
            <a:endParaRPr lang="en-US" sz="2000" dirty="0"/>
          </a:p>
          <a:p>
            <a:pPr marL="342900" lvl="0" indent="-342900">
              <a:buFont typeface="Arial" panose="020B0604020202020204" pitchFamily="34" charset="0"/>
              <a:buChar char="•"/>
            </a:pPr>
            <a:r>
              <a:rPr lang="sr-Latn-RS" sz="2000" i="1" dirty="0"/>
              <a:t>Da li tužilaštvo ima dovoljno tužilaca, savetnika i pomoćnika i drugih resursa na raspolaganju</a:t>
            </a:r>
            <a:r>
              <a:rPr lang="en-GB" sz="2000" i="1" dirty="0"/>
              <a:t>?</a:t>
            </a:r>
            <a:endParaRPr lang="en-US" sz="2000" dirty="0"/>
          </a:p>
          <a:p>
            <a:pPr marL="342900" lvl="0" indent="-342900">
              <a:buFont typeface="Arial" panose="020B0604020202020204" pitchFamily="34" charset="0"/>
              <a:buChar char="•"/>
            </a:pPr>
            <a:r>
              <a:rPr lang="sr-Latn-RS" sz="2000" i="1" dirty="0"/>
              <a:t>Da li sudska veća/odseci imaju dovoljno sudija, sudijskih pomoćnika i drugih resursa na raspolaganju</a:t>
            </a:r>
            <a:r>
              <a:rPr lang="en-GB" sz="2000" i="1" dirty="0"/>
              <a:t>?</a:t>
            </a:r>
            <a:endParaRPr lang="en-US" sz="2000" dirty="0"/>
          </a:p>
          <a:p>
            <a:pPr marL="342900" lvl="0" indent="-342900">
              <a:buFont typeface="Arial" panose="020B0604020202020204" pitchFamily="34" charset="0"/>
              <a:buChar char="•"/>
            </a:pPr>
            <a:r>
              <a:rPr lang="sr-Latn-RS" sz="2000" i="1" dirty="0"/>
              <a:t>Da li su nadležni državni/vladini/pravosudni nadzorni organi spremni da podrže njihove aktivnosti</a:t>
            </a:r>
            <a:r>
              <a:rPr lang="es-CL" sz="2000" i="1" dirty="0"/>
              <a:t>?</a:t>
            </a:r>
            <a:endParaRPr lang="en-US" sz="2000" dirty="0"/>
          </a:p>
        </p:txBody>
      </p:sp>
      <p:pic>
        <p:nvPicPr>
          <p:cNvPr id="12" name="Picture 11">
            <a:extLst>
              <a:ext uri="{FF2B5EF4-FFF2-40B4-BE49-F238E27FC236}">
                <a16:creationId xmlns:a16="http://schemas.microsoft.com/office/drawing/2014/main" xmlns="" id="{6DC88ADE-144A-BF42-8C7B-E4CC0F23EFBB}"/>
              </a:ext>
            </a:extLst>
          </p:cNvPr>
          <p:cNvPicPr>
            <a:picLocks noChangeAspect="1"/>
          </p:cNvPicPr>
          <p:nvPr/>
        </p:nvPicPr>
        <p:blipFill>
          <a:blip r:embed="rId4"/>
          <a:stretch>
            <a:fillRect/>
          </a:stretch>
        </p:blipFill>
        <p:spPr>
          <a:xfrm>
            <a:off x="5010287" y="2660419"/>
            <a:ext cx="3797439" cy="2126566"/>
          </a:xfrm>
          <a:prstGeom prst="rect">
            <a:avLst/>
          </a:prstGeom>
        </p:spPr>
      </p:pic>
    </p:spTree>
    <p:extLst>
      <p:ext uri="{BB962C8B-B14F-4D97-AF65-F5344CB8AC3E}">
        <p14:creationId xmlns:p14="http://schemas.microsoft.com/office/powerpoint/2010/main" val="32670912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14668</TotalTime>
  <Words>2380</Words>
  <Application>Microsoft Office PowerPoint</Application>
  <PresentationFormat>On-screen Show (4:3)</PresentationFormat>
  <Paragraphs>591</Paragraphs>
  <Slides>35</Slides>
  <Notes>29</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Technology Risk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Elizabeta</cp:lastModifiedBy>
  <cp:revision>320</cp:revision>
  <dcterms:created xsi:type="dcterms:W3CDTF">2012-01-25T15:22:10Z</dcterms:created>
  <dcterms:modified xsi:type="dcterms:W3CDTF">2021-03-31T08:08:07Z</dcterms:modified>
</cp:coreProperties>
</file>